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8288000" cy="10287000"/>
  <p:notesSz cx="6858000" cy="9144000"/>
  <p:embeddedFontLst>
    <p:embeddedFont>
      <p:font typeface="字由点字倔强黑" charset="1" panose="00020600040101010101"/>
      <p:regular r:id="rId56"/>
    </p:embeddedFont>
    <p:embeddedFont>
      <p:font typeface="Akzidenz-Grotesk Medium" charset="1" panose="02000603030000020004"/>
      <p:regular r:id="rId57"/>
    </p:embeddedFont>
    <p:embeddedFont>
      <p:font typeface="思源黑体 1" charset="1" panose="020B0500000000000000"/>
      <p:regular r:id="rId58"/>
    </p:embeddedFont>
    <p:embeddedFont>
      <p:font typeface="思源黑体 2 Bold" charset="1" panose="020B0800000000000000"/>
      <p:regular r:id="rId59"/>
    </p:embeddedFont>
    <p:embeddedFont>
      <p:font typeface="Akzidenz-Grotesk Bold" charset="1" panose="02000803050000020004"/>
      <p:regular r:id="rId60"/>
    </p:embeddedFont>
    <p:embeddedFont>
      <p:font typeface="Akzidenz-Grotesk" charset="1" panose="02000503030000020003"/>
      <p:regular r:id="rId61"/>
    </p:embeddedFont>
    <p:embeddedFont>
      <p:font typeface="思源黑体 2" charset="1" panose="020B0500000000000000"/>
      <p:regular r:id="rId62"/>
    </p:embeddedFont>
    <p:embeddedFont>
      <p:font typeface="字由点字典黑" charset="1" panose="00020600040101010101"/>
      <p:regular r:id="rId63"/>
    </p:embeddedFont>
    <p:embeddedFont>
      <p:font typeface="思源黑体 1 Bold" charset="1" panose="020B080000000000000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9.jpeg" Type="http://schemas.openxmlformats.org/officeDocument/2006/relationships/image"/><Relationship Id="rId7" Target="../media/VAGaLIpi78E.mp4" Type="http://schemas.openxmlformats.org/officeDocument/2006/relationships/video"/><Relationship Id="rId8" Target="../media/VAGaLIpi78E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png" Type="http://schemas.openxmlformats.org/officeDocument/2006/relationships/image"/><Relationship Id="rId12" Target="../media/image51.png" Type="http://schemas.openxmlformats.org/officeDocument/2006/relationships/image"/><Relationship Id="rId13" Target="../media/image52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7.png" Type="http://schemas.openxmlformats.org/officeDocument/2006/relationships/image"/><Relationship Id="rId7" Target="../media/image5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2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3.jpeg" Type="http://schemas.openxmlformats.org/officeDocument/2006/relationships/image"/><Relationship Id="rId7" Target="../media/VAGaLRdBmX4.mp4" Type="http://schemas.openxmlformats.org/officeDocument/2006/relationships/video"/><Relationship Id="rId8" Target="../media/VAGaLRdBmX4.mp4" Type="http://schemas.microsoft.com/office/2007/relationships/media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5.png" Type="http://schemas.openxmlformats.org/officeDocument/2006/relationships/image"/><Relationship Id="rId7" Target="../media/image6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8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6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32108">
            <a:off x="15573504" y="164775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30"/>
                </a:lnTo>
                <a:lnTo>
                  <a:pt x="0" y="590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2429" y="-2245266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32108">
            <a:off x="13084724" y="8030910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670248" y="7973151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6" y="0"/>
                </a:lnTo>
                <a:lnTo>
                  <a:pt x="11397896" y="9076871"/>
                </a:lnTo>
                <a:lnTo>
                  <a:pt x="0" y="9076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09593" y="7685239"/>
            <a:ext cx="3484991" cy="684318"/>
            <a:chOff x="0" y="0"/>
            <a:chExt cx="948568" cy="18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8568" cy="186262"/>
            </a:xfrm>
            <a:custGeom>
              <a:avLst/>
              <a:gdLst/>
              <a:ahLst/>
              <a:cxnLst/>
              <a:rect r="r" b="b" t="t" l="l"/>
              <a:pathLst>
                <a:path h="186262" w="948568">
                  <a:moveTo>
                    <a:pt x="93131" y="0"/>
                  </a:moveTo>
                  <a:lnTo>
                    <a:pt x="855437" y="0"/>
                  </a:lnTo>
                  <a:cubicBezTo>
                    <a:pt x="906872" y="0"/>
                    <a:pt x="948568" y="41696"/>
                    <a:pt x="948568" y="93131"/>
                  </a:cubicBezTo>
                  <a:lnTo>
                    <a:pt x="948568" y="93131"/>
                  </a:lnTo>
                  <a:cubicBezTo>
                    <a:pt x="948568" y="117831"/>
                    <a:pt x="938756" y="141519"/>
                    <a:pt x="921290" y="158985"/>
                  </a:cubicBezTo>
                  <a:cubicBezTo>
                    <a:pt x="903825" y="176450"/>
                    <a:pt x="880137" y="186262"/>
                    <a:pt x="855437" y="186262"/>
                  </a:cubicBezTo>
                  <a:lnTo>
                    <a:pt x="93131" y="186262"/>
                  </a:lnTo>
                  <a:cubicBezTo>
                    <a:pt x="41696" y="186262"/>
                    <a:pt x="0" y="144566"/>
                    <a:pt x="0" y="93131"/>
                  </a:cubicBezTo>
                  <a:lnTo>
                    <a:pt x="0" y="93131"/>
                  </a:lnTo>
                  <a:cubicBezTo>
                    <a:pt x="0" y="41696"/>
                    <a:pt x="41696" y="0"/>
                    <a:pt x="93131" y="0"/>
                  </a:cubicBezTo>
                  <a:close/>
                </a:path>
              </a:pathLst>
            </a:custGeom>
            <a:solidFill>
              <a:srgbClr val="27426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8568" cy="243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48864" y="7078897"/>
            <a:ext cx="382735" cy="407707"/>
          </a:xfrm>
          <a:custGeom>
            <a:avLst/>
            <a:gdLst/>
            <a:ahLst/>
            <a:cxnLst/>
            <a:rect r="r" b="b" t="t" l="l"/>
            <a:pathLst>
              <a:path h="407707" w="382735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60085">
            <a:off x="-4524935" y="-2714083"/>
            <a:ext cx="7808846" cy="6218681"/>
          </a:xfrm>
          <a:custGeom>
            <a:avLst/>
            <a:gdLst/>
            <a:ahLst/>
            <a:cxnLst/>
            <a:rect r="r" b="b" t="t" l="l"/>
            <a:pathLst>
              <a:path h="6218681" w="7808846">
                <a:moveTo>
                  <a:pt x="0" y="0"/>
                </a:moveTo>
                <a:lnTo>
                  <a:pt x="7808846" y="0"/>
                </a:lnTo>
                <a:lnTo>
                  <a:pt x="7808846" y="6218681"/>
                </a:lnTo>
                <a:lnTo>
                  <a:pt x="0" y="6218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757942">
            <a:off x="-9954442" y="-486604"/>
            <a:ext cx="10983142" cy="7207687"/>
            <a:chOff x="0" y="0"/>
            <a:chExt cx="812800" cy="533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09593" y="3355985"/>
            <a:ext cx="17503819" cy="3525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170"/>
              </a:lnSpc>
            </a:pPr>
            <a:r>
              <a:rPr lang="en-US" sz="10194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MarketPulse</a:t>
            </a:r>
          </a:p>
          <a:p>
            <a:pPr algn="l">
              <a:lnSpc>
                <a:spcPts val="14170"/>
              </a:lnSpc>
            </a:pPr>
            <a:r>
              <a:rPr lang="en-US" sz="10194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交易数据分析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09593" y="6729484"/>
            <a:ext cx="9035961" cy="63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62"/>
              </a:lnSpc>
            </a:pPr>
            <a:r>
              <a:rPr lang="en-US" sz="3087" b="true">
                <a:solidFill>
                  <a:srgbClr val="6390C7"/>
                </a:solidFill>
                <a:latin typeface="Akzidenz-Grotesk Medium"/>
                <a:ea typeface="Akzidenz-Grotesk Medium"/>
                <a:cs typeface="Akzidenz-Grotesk Medium"/>
                <a:sym typeface="Akzidenz-Grotesk Medium"/>
              </a:rPr>
              <a:t>Class report of college students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47169" y="7777673"/>
            <a:ext cx="240984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汇报组：4组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09593" y="1554272"/>
            <a:ext cx="8189282" cy="1992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266"/>
              </a:lnSpc>
            </a:pPr>
            <a:r>
              <a:rPr lang="en-US" sz="11702">
                <a:solidFill>
                  <a:srgbClr val="27426B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BigData</a:t>
            </a:r>
          </a:p>
        </p:txBody>
      </p:sp>
      <p:grpSp>
        <p:nvGrpSpPr>
          <p:cNvPr name="Group 18" id="18"/>
          <p:cNvGrpSpPr/>
          <p:nvPr/>
        </p:nvGrpSpPr>
        <p:grpSpPr>
          <a:xfrm rot="-757942">
            <a:off x="15051827" y="6595015"/>
            <a:ext cx="10983142" cy="7207687"/>
            <a:chOff x="0" y="0"/>
            <a:chExt cx="812800" cy="5334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2889"/>
            <a:ext cx="12293543" cy="80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项目背景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01012" y="4120288"/>
            <a:ext cx="10565194" cy="5639172"/>
          </a:xfrm>
          <a:custGeom>
            <a:avLst/>
            <a:gdLst/>
            <a:ahLst/>
            <a:cxnLst/>
            <a:rect r="r" b="b" t="t" l="l"/>
            <a:pathLst>
              <a:path h="5639172" w="10565194">
                <a:moveTo>
                  <a:pt x="0" y="0"/>
                </a:moveTo>
                <a:lnTo>
                  <a:pt x="10565195" y="0"/>
                </a:lnTo>
                <a:lnTo>
                  <a:pt x="10565195" y="5639172"/>
                </a:lnTo>
                <a:lnTo>
                  <a:pt x="0" y="56391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345319"/>
            <a:ext cx="10737507" cy="31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欺诈交易会对用户体验和商家运营造成重大影响。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准确检测欺诈交易是商家风控的核心需求。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本项目旨在构建高效的欺诈预测模型，以满足准确率、召回率等关键指标的要求。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150991" y="4120288"/>
            <a:ext cx="4903154" cy="4314776"/>
          </a:xfrm>
          <a:custGeom>
            <a:avLst/>
            <a:gdLst/>
            <a:ahLst/>
            <a:cxnLst/>
            <a:rect r="r" b="b" t="t" l="l"/>
            <a:pathLst>
              <a:path h="4314776" w="4903154">
                <a:moveTo>
                  <a:pt x="0" y="0"/>
                </a:moveTo>
                <a:lnTo>
                  <a:pt x="4903155" y="0"/>
                </a:lnTo>
                <a:lnTo>
                  <a:pt x="4903155" y="4314775"/>
                </a:lnTo>
                <a:lnTo>
                  <a:pt x="0" y="43147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2889"/>
            <a:ext cx="12293543" cy="80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数据分析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527107" y="1989171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69" y="0"/>
                </a:lnTo>
                <a:lnTo>
                  <a:pt x="8743569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2625" y="1932021"/>
            <a:ext cx="8544481" cy="7314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数据概述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数据集包含 800 万条带标签的</a:t>
            </a: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交易记录。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样本最重要的特征包括商家 ID、用户 ID、MCC（商家分类代码）、交易金额等。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标签为二分类：0 表示正常</a:t>
            </a: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交易，1 表示欺诈交易。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关键发现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商家 ID 与欺诈强相关：某些商家 ID 的欺诈率显著高于平均水平。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用户 ID 与欺诈强相关：特定用户 ID 出现欺诈行为的概率较高。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MCC 与欺诈强相关：特定商家类别的欺诈交易比例较高。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2889"/>
            <a:ext cx="12293543" cy="80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特征编码方案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475836"/>
            <a:ext cx="18697091" cy="5581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0120" indent="-385060" lvl="1">
              <a:lnSpc>
                <a:spcPts val="4993"/>
              </a:lnSpc>
              <a:buFont typeface="Arial"/>
              <a:buChar char="•"/>
            </a:pP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将 ID（如用户 ID 或商家 ID）直接作为特征列输入模型导致以下问题</a:t>
            </a:r>
          </a:p>
          <a:p>
            <a:pPr algn="l" marL="770120" indent="-385060" lvl="1">
              <a:lnSpc>
                <a:spcPts val="4993"/>
              </a:lnSpc>
              <a:buFont typeface="Arial"/>
              <a:buChar char="•"/>
            </a:pP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无法捕获业务含义</a:t>
            </a:r>
          </a:p>
          <a:p>
            <a:pPr algn="l" marL="770120" indent="-385060" lvl="1">
              <a:lnSpc>
                <a:spcPts val="4993"/>
              </a:lnSpc>
              <a:buFont typeface="Arial"/>
              <a:buChar char="•"/>
            </a:pP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原因：ID 本身是纯标识符，缺乏业务语义。</a:t>
            </a:r>
          </a:p>
          <a:p>
            <a:pPr algn="l" marL="770120" indent="-385060" lvl="1">
              <a:lnSpc>
                <a:spcPts val="4993"/>
              </a:lnSpc>
              <a:buFont typeface="Arial"/>
              <a:buChar char="•"/>
            </a:pP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结果：模型无法从中提取出任何有意义的统计规律或业务相关性。</a:t>
            </a:r>
          </a:p>
          <a:p>
            <a:pPr algn="l" marL="770120" indent="-385060" lvl="1">
              <a:lnSpc>
                <a:spcPts val="4993"/>
              </a:lnSpc>
              <a:buFont typeface="Arial"/>
              <a:buChar char="•"/>
            </a:pPr>
          </a:p>
          <a:p>
            <a:pPr algn="l" marL="770120" indent="-385060" lvl="1">
              <a:lnSpc>
                <a:spcPts val="4993"/>
              </a:lnSpc>
              <a:buFont typeface="Arial"/>
              <a:buChar char="•"/>
            </a:pP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目标编</a:t>
            </a: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码：基于目</a:t>
            </a: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标变量（</a:t>
            </a: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欺诈标签）计算特征的统计值。</a:t>
            </a:r>
          </a:p>
          <a:p>
            <a:pPr algn="l" marL="770120" indent="-385060" lvl="1">
              <a:lnSpc>
                <a:spcPts val="4993"/>
              </a:lnSpc>
              <a:buFont typeface="Arial"/>
              <a:buChar char="•"/>
            </a:pP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频率编码：统计特征在数据集中出现的频率。</a:t>
            </a:r>
          </a:p>
          <a:p>
            <a:pPr algn="l" marL="770120" indent="-385060" lvl="1">
              <a:lnSpc>
                <a:spcPts val="4993"/>
              </a:lnSpc>
              <a:buFont typeface="Arial"/>
              <a:buChar char="•"/>
            </a:pPr>
            <a:r>
              <a:rPr lang="en-US" sz="3567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神经网络聚类编码：使用嵌入方法对特征进行降维处理。</a:t>
            </a:r>
          </a:p>
          <a:p>
            <a:pPr algn="l">
              <a:lnSpc>
                <a:spcPts val="49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2889"/>
            <a:ext cx="12293543" cy="80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模型训练与评估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113376"/>
            <a:ext cx="16871404" cy="786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3.1 实验设置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模型类型：随机森林。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数据规模：100 万条记录。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训练参数：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基础实验：200 棵树。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深入实验：500 棵树。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3.2 目标编码实验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结果（100 万数据，200 棵树）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评估指标：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F1-score：0.4122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召回率：0.4611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ROC-AUC：0.9528</a:t>
            </a:r>
          </a:p>
          <a:p>
            <a:pPr algn="l">
              <a:lnSpc>
                <a:spcPts val="4506"/>
              </a:lnSpc>
            </a:pPr>
          </a:p>
          <a:p>
            <a:pPr algn="l">
              <a:lnSpc>
                <a:spcPts val="450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914239" y="3376783"/>
            <a:ext cx="9529655" cy="5122189"/>
          </a:xfrm>
          <a:custGeom>
            <a:avLst/>
            <a:gdLst/>
            <a:ahLst/>
            <a:cxnLst/>
            <a:rect r="r" b="b" t="t" l="l"/>
            <a:pathLst>
              <a:path h="5122189" w="9529655">
                <a:moveTo>
                  <a:pt x="0" y="0"/>
                </a:moveTo>
                <a:lnTo>
                  <a:pt x="9529655" y="0"/>
                </a:lnTo>
                <a:lnTo>
                  <a:pt x="9529655" y="5122189"/>
                </a:lnTo>
                <a:lnTo>
                  <a:pt x="0" y="51221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478960" y="2227441"/>
            <a:ext cx="7777789" cy="941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修改参数（树的数量、决策阈值）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模型性能无显著提升，与 200 棵树实验结果相同。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2889"/>
            <a:ext cx="12293543" cy="80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模型训练与评估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82625" y="1912971"/>
            <a:ext cx="16871404" cy="505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6"/>
              </a:lnSpc>
            </a:pP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3.3频率编码实验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结果（100 万数据，200 棵树）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 评估指标：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F1-score：0.3444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召回率：0.4728</a:t>
            </a:r>
          </a:p>
          <a:p>
            <a:pPr algn="l" marL="694921" indent="-347461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ROC-AUC：0.9779</a:t>
            </a:r>
          </a:p>
          <a:p>
            <a:pPr algn="l">
              <a:lnSpc>
                <a:spcPts val="4506"/>
              </a:lnSpc>
            </a:pPr>
          </a:p>
          <a:p>
            <a:pPr algn="l">
              <a:lnSpc>
                <a:spcPts val="450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011451" y="3070050"/>
            <a:ext cx="9247849" cy="4855120"/>
          </a:xfrm>
          <a:custGeom>
            <a:avLst/>
            <a:gdLst/>
            <a:ahLst/>
            <a:cxnLst/>
            <a:rect r="r" b="b" t="t" l="l"/>
            <a:pathLst>
              <a:path h="4855120" w="9247849">
                <a:moveTo>
                  <a:pt x="0" y="0"/>
                </a:moveTo>
                <a:lnTo>
                  <a:pt x="9247849" y="0"/>
                </a:lnTo>
                <a:lnTo>
                  <a:pt x="9247849" y="4855121"/>
                </a:lnTo>
                <a:lnTo>
                  <a:pt x="0" y="485512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2889"/>
            <a:ext cx="12293543" cy="80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模型训练与评估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576123" y="1989171"/>
            <a:ext cx="9064178" cy="7375975"/>
          </a:xfrm>
          <a:custGeom>
            <a:avLst/>
            <a:gdLst/>
            <a:ahLst/>
            <a:cxnLst/>
            <a:rect r="r" b="b" t="t" l="l"/>
            <a:pathLst>
              <a:path h="7375975" w="9064178">
                <a:moveTo>
                  <a:pt x="0" y="0"/>
                </a:moveTo>
                <a:lnTo>
                  <a:pt x="9064178" y="0"/>
                </a:lnTo>
                <a:lnTo>
                  <a:pt x="9064178" y="7375975"/>
                </a:lnTo>
                <a:lnTo>
                  <a:pt x="0" y="73759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06048"/>
            <a:ext cx="7229149" cy="742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4921" indent="-347460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3.4 神经网络聚类编码实验</a:t>
            </a:r>
          </a:p>
          <a:p>
            <a:pPr algn="l" marL="694921" indent="-347460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 方法</a:t>
            </a:r>
          </a:p>
          <a:p>
            <a:pPr algn="l" marL="694921" indent="-347460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使用神经网络将商家 ID 映射为嵌入向量（100 维）。</a:t>
            </a:r>
          </a:p>
          <a:p>
            <a:pPr algn="l">
              <a:lnSpc>
                <a:spcPts val="4506"/>
              </a:lnSpc>
            </a:pPr>
          </a:p>
          <a:p>
            <a:pPr algn="l" marL="694921" indent="-347460" lvl="1">
              <a:lnSpc>
                <a:spcPts val="4506"/>
              </a:lnSpc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对未见过的数据 采用以下处理方式：</a:t>
            </a:r>
          </a:p>
          <a:p>
            <a:pPr algn="l" marL="694921" indent="-347460" lvl="1">
              <a:lnSpc>
                <a:spcPts val="4506"/>
              </a:lnSpc>
              <a:buFont typeface="Arial"/>
              <a:buChar char="•"/>
            </a:pPr>
            <a:r>
              <a:rPr lang="en-US" b="true" sz="3218">
                <a:solidFill>
                  <a:srgbClr val="100F0D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最近邻插值法</a:t>
            </a: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：基于特征相似性找到最相似的商家，使用其嵌入值。</a:t>
            </a:r>
          </a:p>
          <a:p>
            <a:pPr algn="l" marL="694921" indent="-347460" lvl="1">
              <a:lnSpc>
                <a:spcPts val="4506"/>
              </a:lnSpc>
              <a:buFont typeface="Arial"/>
              <a:buChar char="•"/>
            </a:pPr>
            <a:r>
              <a:rPr lang="en-US" b="true" sz="3218">
                <a:solidFill>
                  <a:srgbClr val="100F0D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默认嵌入值</a:t>
            </a: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：使用零向量或嵌入均值作为默认值。</a:t>
            </a:r>
          </a:p>
          <a:p>
            <a:pPr algn="l">
              <a:lnSpc>
                <a:spcPts val="4506"/>
              </a:lnSpc>
            </a:pPr>
          </a:p>
          <a:p>
            <a:pPr algn="l" marL="694921" indent="-347460" lvl="1">
              <a:lnSpc>
                <a:spcPts val="4506"/>
              </a:lnSpc>
              <a:spcBef>
                <a:spcPct val="0"/>
              </a:spcBef>
              <a:buFont typeface="Arial"/>
              <a:buChar char="•"/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结果大幅提升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4547" y="1461813"/>
            <a:ext cx="12293543" cy="80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模型训练与评估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0624" y="2195248"/>
            <a:ext cx="10315185" cy="7862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技术优化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加大数据量到700万训练集、100万测试集，进行超参数调优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硬件加速：启用 NVIDIA CUDA 显著提升训练速度。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参数优化：通过网格搜索与随机搜索调整模型参数。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5. 系统集成与部署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5.1 系统架构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模块化设计：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训练代码与测试代码分离，模拟真实场景。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提供标准化接口，便于扩展和维护。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数据交互：通过 HTTP 协议连接后端，实时获取数据和返回预测结果。</a:t>
            </a:r>
          </a:p>
          <a:p>
            <a:pPr algn="l">
              <a:lnSpc>
                <a:spcPts val="4506"/>
              </a:lnSpc>
            </a:pPr>
            <a:r>
              <a:rPr lang="en-US" sz="321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 </a:t>
            </a:r>
          </a:p>
          <a:p>
            <a:pPr algn="l">
              <a:lnSpc>
                <a:spcPts val="4506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0535809" y="3376783"/>
            <a:ext cx="7435452" cy="5989667"/>
          </a:xfrm>
          <a:custGeom>
            <a:avLst/>
            <a:gdLst/>
            <a:ahLst/>
            <a:cxnLst/>
            <a:rect r="r" b="b" t="t" l="l"/>
            <a:pathLst>
              <a:path h="5989667" w="7435452">
                <a:moveTo>
                  <a:pt x="0" y="0"/>
                </a:moveTo>
                <a:lnTo>
                  <a:pt x="7435451" y="0"/>
                </a:lnTo>
                <a:lnTo>
                  <a:pt x="7435451" y="5989667"/>
                </a:lnTo>
                <a:lnTo>
                  <a:pt x="0" y="59896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199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671554" y="1805297"/>
            <a:ext cx="7616446" cy="1417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true">
                <a:solidFill>
                  <a:srgbClr val="100F0D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最终结果（100万测试集）</a:t>
            </a:r>
            <a:r>
              <a:rPr lang="en-US" sz="26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：</a:t>
            </a:r>
          </a:p>
          <a:p>
            <a:pPr algn="l">
              <a:lnSpc>
                <a:spcPts val="3779"/>
              </a:lnSpc>
            </a:pPr>
            <a:r>
              <a:rPr lang="en-US" sz="2699" b="true">
                <a:solidFill>
                  <a:srgbClr val="100F0D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精准率100%</a:t>
            </a:r>
            <a:r>
              <a:rPr lang="en-US" sz="26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：预测到的欺诈全部是真实的欺诈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100F0D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召回率96%</a:t>
            </a:r>
            <a:r>
              <a:rPr lang="en-US" sz="26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：有96%的真实欺诈被模型预测出来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9909901" y="1028700"/>
            <a:ext cx="8411345" cy="7990778"/>
          </a:xfrm>
          <a:custGeom>
            <a:avLst/>
            <a:gdLst/>
            <a:ahLst/>
            <a:cxnLst/>
            <a:rect r="r" b="b" t="t" l="l"/>
            <a:pathLst>
              <a:path h="7990778" w="8411345">
                <a:moveTo>
                  <a:pt x="0" y="0"/>
                </a:moveTo>
                <a:lnTo>
                  <a:pt x="8411345" y="0"/>
                </a:lnTo>
                <a:lnTo>
                  <a:pt x="8411345" y="7990778"/>
                </a:lnTo>
                <a:lnTo>
                  <a:pt x="0" y="79907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9825" y="7195979"/>
            <a:ext cx="9036159" cy="2891039"/>
          </a:xfrm>
          <a:custGeom>
            <a:avLst/>
            <a:gdLst/>
            <a:ahLst/>
            <a:cxnLst/>
            <a:rect r="r" b="b" t="t" l="l"/>
            <a:pathLst>
              <a:path h="2891039" w="9036159">
                <a:moveTo>
                  <a:pt x="0" y="0"/>
                </a:moveTo>
                <a:lnTo>
                  <a:pt x="9036158" y="0"/>
                </a:lnTo>
                <a:lnTo>
                  <a:pt x="9036158" y="2891039"/>
                </a:lnTo>
                <a:lnTo>
                  <a:pt x="0" y="2891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6565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04547" y="1461813"/>
            <a:ext cx="12293543" cy="809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模型训练与评估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2625" y="2195248"/>
            <a:ext cx="8927275" cy="6535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71"/>
              </a:lnSpc>
            </a:pPr>
            <a:r>
              <a:rPr lang="en-US" sz="340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5.2 模型部署</a:t>
            </a:r>
          </a:p>
          <a:p>
            <a:pPr algn="l">
              <a:lnSpc>
                <a:spcPts val="4771"/>
              </a:lnSpc>
            </a:pPr>
            <a:r>
              <a:rPr lang="en-US" sz="340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大数据支持：</a:t>
            </a:r>
          </a:p>
          <a:p>
            <a:pPr algn="l">
              <a:lnSpc>
                <a:spcPts val="4771"/>
              </a:lnSpc>
            </a:pPr>
            <a:r>
              <a:rPr lang="en-US" sz="340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使用 PySpark 将模型嵌入 Spark 环境，提升分布式处理能力。</a:t>
            </a:r>
          </a:p>
          <a:p>
            <a:pPr algn="l">
              <a:lnSpc>
                <a:spcPts val="4771"/>
              </a:lnSpc>
            </a:pPr>
            <a:r>
              <a:rPr lang="en-US" sz="340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编码文件与模型上传至 HDFS，支持大规模数据预测。</a:t>
            </a:r>
          </a:p>
          <a:p>
            <a:pPr algn="l">
              <a:lnSpc>
                <a:spcPts val="4771"/>
              </a:lnSpc>
            </a:pPr>
            <a:r>
              <a:rPr lang="en-US" sz="3408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- 实时预测：通过 Spring Boot 提供 API 服务，支持前端和数据库交互。</a:t>
            </a:r>
          </a:p>
          <a:p>
            <a:pPr algn="l">
              <a:lnSpc>
                <a:spcPts val="4771"/>
              </a:lnSpc>
            </a:pPr>
          </a:p>
          <a:p>
            <a:pPr algn="l">
              <a:lnSpc>
                <a:spcPts val="4771"/>
              </a:lnSpc>
            </a:pPr>
          </a:p>
          <a:p>
            <a:pPr algn="l">
              <a:lnSpc>
                <a:spcPts val="477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97717">
            <a:off x="13377888" y="-1118442"/>
            <a:ext cx="8441713" cy="8104044"/>
          </a:xfrm>
          <a:custGeom>
            <a:avLst/>
            <a:gdLst/>
            <a:ahLst/>
            <a:cxnLst/>
            <a:rect r="r" b="b" t="t" l="l"/>
            <a:pathLst>
              <a:path h="8104044" w="8441713">
                <a:moveTo>
                  <a:pt x="0" y="0"/>
                </a:moveTo>
                <a:lnTo>
                  <a:pt x="8441712" y="0"/>
                </a:lnTo>
                <a:lnTo>
                  <a:pt x="8441712" y="8104044"/>
                </a:lnTo>
                <a:lnTo>
                  <a:pt x="0" y="810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32108">
            <a:off x="10531410" y="8374974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70248" y="7973151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6" y="0"/>
                </a:lnTo>
                <a:lnTo>
                  <a:pt x="11397896" y="9076871"/>
                </a:lnTo>
                <a:lnTo>
                  <a:pt x="0" y="9076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44989">
            <a:off x="-4103800" y="-3109340"/>
            <a:ext cx="7808846" cy="6218681"/>
          </a:xfrm>
          <a:custGeom>
            <a:avLst/>
            <a:gdLst/>
            <a:ahLst/>
            <a:cxnLst/>
            <a:rect r="r" b="b" t="t" l="l"/>
            <a:pathLst>
              <a:path h="6218681" w="7808846">
                <a:moveTo>
                  <a:pt x="0" y="0"/>
                </a:moveTo>
                <a:lnTo>
                  <a:pt x="7808846" y="0"/>
                </a:lnTo>
                <a:lnTo>
                  <a:pt x="7808846" y="6218680"/>
                </a:lnTo>
                <a:lnTo>
                  <a:pt x="0" y="6218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757942">
            <a:off x="-9990659" y="207471"/>
            <a:ext cx="10983142" cy="7207687"/>
            <a:chOff x="0" y="0"/>
            <a:chExt cx="812800" cy="533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757942">
            <a:off x="15758062" y="4190159"/>
            <a:ext cx="10983142" cy="7207687"/>
            <a:chOff x="0" y="0"/>
            <a:chExt cx="812800" cy="533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21561" y="4415679"/>
            <a:ext cx="7574419" cy="1472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80"/>
              </a:lnSpc>
              <a:spcBef>
                <a:spcPct val="0"/>
              </a:spcBef>
            </a:pPr>
            <a:r>
              <a:rPr lang="en-US" sz="9000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228925" y="3345876"/>
            <a:ext cx="2793806" cy="1034779"/>
            <a:chOff x="0" y="0"/>
            <a:chExt cx="2194484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4483" cy="812800"/>
            </a:xfrm>
            <a:custGeom>
              <a:avLst/>
              <a:gdLst/>
              <a:ahLst/>
              <a:cxnLst/>
              <a:rect r="r" b="b" t="t" l="l"/>
              <a:pathLst>
                <a:path h="812800" w="2194483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27426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194484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412170" y="3427746"/>
            <a:ext cx="2427315" cy="54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5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第三章节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21561" y="5945394"/>
            <a:ext cx="6144198" cy="344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为某个商家推荐可能对他的商品感兴趣的用户。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3229331">
            <a:off x="9990435" y="-5725674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7" y="0"/>
                </a:lnTo>
                <a:lnTo>
                  <a:pt x="11397897" y="9076870"/>
                </a:lnTo>
                <a:lnTo>
                  <a:pt x="0" y="9076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92889"/>
            <a:ext cx="7290633" cy="809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82625" y="4147931"/>
            <a:ext cx="7962258" cy="5334713"/>
          </a:xfrm>
          <a:custGeom>
            <a:avLst/>
            <a:gdLst/>
            <a:ahLst/>
            <a:cxnLst/>
            <a:rect r="r" b="b" t="t" l="l"/>
            <a:pathLst>
              <a:path h="5334713" w="7962258">
                <a:moveTo>
                  <a:pt x="0" y="0"/>
                </a:moveTo>
                <a:lnTo>
                  <a:pt x="7962258" y="0"/>
                </a:lnTo>
                <a:lnTo>
                  <a:pt x="7962258" y="5334713"/>
                </a:lnTo>
                <a:lnTo>
                  <a:pt x="0" y="533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85185" y="4147931"/>
            <a:ext cx="7874115" cy="5334713"/>
          </a:xfrm>
          <a:custGeom>
            <a:avLst/>
            <a:gdLst/>
            <a:ahLst/>
            <a:cxnLst/>
            <a:rect r="r" b="b" t="t" l="l"/>
            <a:pathLst>
              <a:path h="5334713" w="7874115">
                <a:moveTo>
                  <a:pt x="0" y="0"/>
                </a:moveTo>
                <a:lnTo>
                  <a:pt x="7874115" y="0"/>
                </a:lnTo>
                <a:lnTo>
                  <a:pt x="7874115" y="5334713"/>
                </a:lnTo>
                <a:lnTo>
                  <a:pt x="0" y="53347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82625" y="1932021"/>
            <a:ext cx="15724884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功能描述：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目的是根据商家的ID从后端获取并展示对其感兴趣的用户，为商家宣传提供方向。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提供用户友好的界面，输入商家ID，获取推荐用户的兴趣度。</a:t>
            </a:r>
          </a:p>
          <a:p>
            <a:pPr algn="l">
              <a:lnSpc>
                <a:spcPts val="4199"/>
              </a:lnSpc>
            </a:pPr>
            <a:r>
              <a:rPr lang="en-US" sz="29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后端负责商家与用户之间的推荐逻辑，前端负责展示推荐用户信息。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335825" y="1023015"/>
            <a:ext cx="345968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true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商家数据分析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821118" y="813465"/>
            <a:ext cx="19593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27426B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01.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35825" y="2746464"/>
            <a:ext cx="2593408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true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欺诈预测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821118" y="2536914"/>
            <a:ext cx="19593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6390C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02.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35825" y="4469913"/>
            <a:ext cx="384641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true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商家推荐模块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21118" y="4260363"/>
            <a:ext cx="19593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27426B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03.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35825" y="6193361"/>
            <a:ext cx="384641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true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用户推荐模块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21118" y="5983811"/>
            <a:ext cx="1959374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6390C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04.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0667" y="3642314"/>
            <a:ext cx="3879914" cy="19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41"/>
              </a:lnSpc>
            </a:pPr>
            <a:r>
              <a:rPr lang="en-US" sz="12618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目录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42047" y="5400895"/>
            <a:ext cx="3457154" cy="685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4"/>
              </a:lnSpc>
            </a:pPr>
            <a:r>
              <a:rPr lang="en-US" sz="3400">
                <a:solidFill>
                  <a:srgbClr val="27426B"/>
                </a:solidFill>
                <a:latin typeface="Akzidenz-Grotesk"/>
                <a:ea typeface="Akzidenz-Grotesk"/>
                <a:cs typeface="Akzidenz-Grotesk"/>
                <a:sym typeface="Akzidenz-Grotesk"/>
              </a:rPr>
              <a:t>Contents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756581">
            <a:off x="-4428902" y="6963672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7" y="0"/>
                </a:lnTo>
                <a:lnTo>
                  <a:pt x="11397897" y="9076871"/>
                </a:lnTo>
                <a:lnTo>
                  <a:pt x="0" y="90768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97501">
            <a:off x="-2186094" y="4614340"/>
            <a:ext cx="3696419" cy="2943694"/>
          </a:xfrm>
          <a:custGeom>
            <a:avLst/>
            <a:gdLst/>
            <a:ahLst/>
            <a:cxnLst/>
            <a:rect r="r" b="b" t="t" l="l"/>
            <a:pathLst>
              <a:path h="2943694" w="3696419">
                <a:moveTo>
                  <a:pt x="0" y="0"/>
                </a:moveTo>
                <a:lnTo>
                  <a:pt x="3696419" y="0"/>
                </a:lnTo>
                <a:lnTo>
                  <a:pt x="3696419" y="2943694"/>
                </a:lnTo>
                <a:lnTo>
                  <a:pt x="0" y="2943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132108">
            <a:off x="15691343" y="-165537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229331">
            <a:off x="12960637" y="-5297996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7" y="0"/>
                </a:lnTo>
                <a:lnTo>
                  <a:pt x="11397897" y="9076870"/>
                </a:lnTo>
                <a:lnTo>
                  <a:pt x="0" y="90768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35825" y="7917386"/>
            <a:ext cx="3846415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true">
                <a:solidFill>
                  <a:srgbClr val="100F0D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流失用户预测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821118" y="7707836"/>
            <a:ext cx="1959374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27426B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05.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594086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商家推荐模块——后端:RecommendationController.java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8438" y="1881811"/>
            <a:ext cx="8536559" cy="7064003"/>
          </a:xfrm>
          <a:custGeom>
            <a:avLst/>
            <a:gdLst/>
            <a:ahLst/>
            <a:cxnLst/>
            <a:rect r="r" b="b" t="t" l="l"/>
            <a:pathLst>
              <a:path h="7064003" w="8536559">
                <a:moveTo>
                  <a:pt x="0" y="0"/>
                </a:moveTo>
                <a:lnTo>
                  <a:pt x="8536559" y="0"/>
                </a:lnTo>
                <a:lnTo>
                  <a:pt x="8536559" y="7064002"/>
                </a:lnTo>
                <a:lnTo>
                  <a:pt x="0" y="70640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54997" y="1824661"/>
            <a:ext cx="8183609" cy="7199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@PostMapping("/recommend")：将该方法映射到 HTTP POST 请求路径 /api/recommend。前端通过向此接口发送 POST 请求来获取推荐数据。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@RequestBody Map&lt;String, Object&gt; request：接收请求体中的数据，并将其转换为 Map&lt;String, Object&gt; 对象。该对象包含前端传来的商家 ID 信息。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String url = "http://47.96.250.106:5000/recommend";：指定要调用的 Python 推荐服务的 URL。此服务运行在 IP 为 47.96.250.106 的服务器上，端口为 5000。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RestTemplate restTemplate = new RestTemplate();：创建一个 RestTemplate 对象，用于向 Python 服务发送 HTTP 请求。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Map&lt;String, Object&gt; requestBody = Map.of("merchant_id", merchantId);：构建请求体，包含商家 ID，该请求体将被发送到 Python 推荐服务。</a:t>
            </a:r>
          </a:p>
          <a:p>
            <a:pPr algn="l" marL="496571" indent="-248285" lvl="1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使用 restTemplate.postForEntity 方法发送 POST 请求到指定的 URL，并传递请求体 requestBody：此方法会发送 POST 请求到 Python Flask 服务，等待响应并将其返回。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594086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商家推荐模块——模型训练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38666" y="4232485"/>
            <a:ext cx="9855387" cy="5654529"/>
          </a:xfrm>
          <a:custGeom>
            <a:avLst/>
            <a:gdLst/>
            <a:ahLst/>
            <a:cxnLst/>
            <a:rect r="r" b="b" t="t" l="l"/>
            <a:pathLst>
              <a:path h="5654529" w="9855387">
                <a:moveTo>
                  <a:pt x="0" y="0"/>
                </a:moveTo>
                <a:lnTo>
                  <a:pt x="9855388" y="0"/>
                </a:lnTo>
                <a:lnTo>
                  <a:pt x="9855388" y="5654528"/>
                </a:lnTo>
                <a:lnTo>
                  <a:pt x="0" y="56545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33930" y="1747912"/>
            <a:ext cx="9375745" cy="4969145"/>
          </a:xfrm>
          <a:custGeom>
            <a:avLst/>
            <a:gdLst/>
            <a:ahLst/>
            <a:cxnLst/>
            <a:rect r="r" b="b" t="t" l="l"/>
            <a:pathLst>
              <a:path h="4969145" w="9375745">
                <a:moveTo>
                  <a:pt x="0" y="0"/>
                </a:moveTo>
                <a:lnTo>
                  <a:pt x="9375745" y="0"/>
                </a:lnTo>
                <a:lnTo>
                  <a:pt x="9375745" y="4969145"/>
                </a:lnTo>
                <a:lnTo>
                  <a:pt x="0" y="49691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74393" y="2485361"/>
            <a:ext cx="6605230" cy="1253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根据交易金额（amount）将每一条记录标记为正交易或负交易，amount &gt; 0 表示正交易，astype(int) 将布尔值转换为整数（1 或 0）。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44221" y="7166533"/>
            <a:ext cx="7006588" cy="2091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获取数据集中唯一客户和商家的数量，这些值将用来设定嵌入层（Embedding Layer）的大小。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创建映射字典，将原始 ID 转换为模型可以处理的整数。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将数据集划分为训练集（80%）和验证集（20%）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594086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商家推荐模块——模型训练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111419" y="1755134"/>
            <a:ext cx="11301259" cy="5355057"/>
          </a:xfrm>
          <a:custGeom>
            <a:avLst/>
            <a:gdLst/>
            <a:ahLst/>
            <a:cxnLst/>
            <a:rect r="r" b="b" t="t" l="l"/>
            <a:pathLst>
              <a:path h="5355057" w="11301259">
                <a:moveTo>
                  <a:pt x="0" y="0"/>
                </a:moveTo>
                <a:lnTo>
                  <a:pt x="11301259" y="0"/>
                </a:lnTo>
                <a:lnTo>
                  <a:pt x="11301259" y="5355058"/>
                </a:lnTo>
                <a:lnTo>
                  <a:pt x="0" y="53550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88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3110" y="7207348"/>
            <a:ext cx="17011518" cy="2510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定义输入层，分别为客户 ID 和商家 ID。每个输入都是一个整数（ID）。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创建客户和商家的嵌入层（Embedding Layer）。嵌入层将每个客户和商家 ID 映射到一个 50 维的向量空间，用于学习表示。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使用 Flatten 层将嵌入层输出的多维张量展平成一维向量。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使用 Dot 层计算客户向量和商家向量之间的点积，代表客户与商家的相似度或兴趣度。</a:t>
            </a:r>
          </a:p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添加一个全连接层输出结果，使用 sigmoid 激活函数，将输出映射到 0 和 1 之间，表示客户对商家的兴趣概率。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使用 Adam 优化器和 binary_crossentropy 损失函数（用于二分类问题）编译模型，监控精度（accuracy）作为评估指标。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594086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商家推荐模块——模型训练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32018" y="3376783"/>
            <a:ext cx="15727282" cy="3833525"/>
          </a:xfrm>
          <a:custGeom>
            <a:avLst/>
            <a:gdLst/>
            <a:ahLst/>
            <a:cxnLst/>
            <a:rect r="r" b="b" t="t" l="l"/>
            <a:pathLst>
              <a:path h="3833525" w="15727282">
                <a:moveTo>
                  <a:pt x="0" y="0"/>
                </a:moveTo>
                <a:lnTo>
                  <a:pt x="15727282" y="0"/>
                </a:lnTo>
                <a:lnTo>
                  <a:pt x="15727282" y="3833525"/>
                </a:lnTo>
                <a:lnTo>
                  <a:pt x="0" y="3833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2018" y="7210308"/>
            <a:ext cx="11301259" cy="1101873"/>
          </a:xfrm>
          <a:custGeom>
            <a:avLst/>
            <a:gdLst/>
            <a:ahLst/>
            <a:cxnLst/>
            <a:rect r="r" b="b" t="t" l="l"/>
            <a:pathLst>
              <a:path h="1101873" w="11301259">
                <a:moveTo>
                  <a:pt x="0" y="0"/>
                </a:moveTo>
                <a:lnTo>
                  <a:pt x="11301259" y="0"/>
                </a:lnTo>
                <a:lnTo>
                  <a:pt x="11301259" y="1101872"/>
                </a:lnTo>
                <a:lnTo>
                  <a:pt x="0" y="11018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32018" y="2184680"/>
            <a:ext cx="5917970" cy="639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部分训练过程展示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5940862" cy="695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商家推荐模块——模型使用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381856" y="1802718"/>
            <a:ext cx="9524287" cy="7268535"/>
          </a:xfrm>
          <a:custGeom>
            <a:avLst/>
            <a:gdLst/>
            <a:ahLst/>
            <a:cxnLst/>
            <a:rect r="r" b="b" t="t" l="l"/>
            <a:pathLst>
              <a:path h="7268535" w="9524287">
                <a:moveTo>
                  <a:pt x="0" y="0"/>
                </a:moveTo>
                <a:lnTo>
                  <a:pt x="9524288" y="0"/>
                </a:lnTo>
                <a:lnTo>
                  <a:pt x="9524288" y="7268535"/>
                </a:lnTo>
                <a:lnTo>
                  <a:pt x="0" y="7268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594086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商家推荐模块——模型使用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1989171"/>
            <a:ext cx="9436366" cy="6888547"/>
          </a:xfrm>
          <a:custGeom>
            <a:avLst/>
            <a:gdLst/>
            <a:ahLst/>
            <a:cxnLst/>
            <a:rect r="r" b="b" t="t" l="l"/>
            <a:pathLst>
              <a:path h="6888547" w="9436366">
                <a:moveTo>
                  <a:pt x="0" y="0"/>
                </a:moveTo>
                <a:lnTo>
                  <a:pt x="9436366" y="0"/>
                </a:lnTo>
                <a:lnTo>
                  <a:pt x="9436366" y="6888546"/>
                </a:lnTo>
                <a:lnTo>
                  <a:pt x="0" y="68885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661348" y="2475836"/>
            <a:ext cx="6277613" cy="517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3206" indent="-266603" lvl="1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配置Spark</a:t>
            </a:r>
          </a:p>
          <a:p>
            <a:pPr algn="l" marL="533206" indent="-266603" lvl="1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Map 函数会将每个客户与给定商家进行匹配，并用加载的推荐模型预测该客户对商家的兴趣度。model.predict 返回的是一个客户对商家的兴趣评分。</a:t>
            </a:r>
          </a:p>
          <a:p>
            <a:pPr algn="l" marL="533206" indent="-266603" lvl="1">
              <a:lnSpc>
                <a:spcPts val="3457"/>
              </a:lnSpc>
              <a:buFont typeface="Arial"/>
              <a:buChar char="•"/>
            </a:pPr>
            <a:r>
              <a:rPr lang="en-US" sz="2469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Reduce 函数用于对所有客户的评分进行排序，并返回前 top_n 个客户。这些客户是最有可能对商家感兴趣的客户。</a:t>
            </a:r>
          </a:p>
          <a:p>
            <a:pPr algn="l" marL="533206" indent="-266603" lvl="1">
              <a:lnSpc>
                <a:spcPts val="3457"/>
              </a:lnSpc>
              <a:spcBef>
                <a:spcPct val="0"/>
              </a:spcBef>
              <a:buFont typeface="Arial"/>
              <a:buChar char="•"/>
            </a:pPr>
            <a:r>
              <a:rPr lang="en-US" sz="2469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推荐函数会调用 Spark 进行并行计算，它接受商家 ID，并将所有客户的兴趣度通过 Map 函数计算出来，然后通过 Reduce 函数选出最感兴趣的客户。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594086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商家推荐模块——模型使用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49380" y="1560013"/>
            <a:ext cx="7252024" cy="8002233"/>
          </a:xfrm>
          <a:custGeom>
            <a:avLst/>
            <a:gdLst/>
            <a:ahLst/>
            <a:cxnLst/>
            <a:rect r="r" b="b" t="t" l="l"/>
            <a:pathLst>
              <a:path h="8002233" w="7252024">
                <a:moveTo>
                  <a:pt x="0" y="0"/>
                </a:moveTo>
                <a:lnTo>
                  <a:pt x="7252024" y="0"/>
                </a:lnTo>
                <a:lnTo>
                  <a:pt x="7252024" y="8002233"/>
                </a:lnTo>
                <a:lnTo>
                  <a:pt x="0" y="8002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72879" y="3319633"/>
            <a:ext cx="8118658" cy="40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9"/>
              </a:lnSpc>
            </a:pPr>
            <a:r>
              <a:rPr lang="en-US" sz="2606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这是 Flask 应用的核心接口，它接收一个 POST 请求，参数是商家 ID，然后调用 recommend_clients 函数计算推荐，并返回 JSON 格式的推荐结果。</a:t>
            </a:r>
          </a:p>
          <a:p>
            <a:pPr algn="l" marL="562776" indent="-281388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merchant_id 从请求的 JSON 数据中获取，如果未提供或格式不正确，则返回相应的错误信息。</a:t>
            </a:r>
          </a:p>
          <a:p>
            <a:pPr algn="l" marL="562776" indent="-281388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如果商家 ID 存在且格式正确，就会调用 recommend_clients 进行推荐计算。</a:t>
            </a:r>
          </a:p>
          <a:p>
            <a:pPr algn="l" marL="562776" indent="-281388" lvl="1">
              <a:lnSpc>
                <a:spcPts val="3649"/>
              </a:lnSpc>
              <a:buFont typeface="Arial"/>
              <a:buChar char="•"/>
            </a:pPr>
            <a:r>
              <a:rPr lang="en-US" sz="2606">
                <a:solidFill>
                  <a:srgbClr val="000000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返回一个包含推荐客户 ID 和兴趣度的 JSON 响应。</a:t>
            </a:r>
          </a:p>
          <a:p>
            <a:pPr algn="l">
              <a:lnSpc>
                <a:spcPts val="364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594086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商家推荐模块——模型使用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096874" y="2928277"/>
            <a:ext cx="7166218" cy="6145032"/>
          </a:xfrm>
          <a:custGeom>
            <a:avLst/>
            <a:gdLst/>
            <a:ahLst/>
            <a:cxnLst/>
            <a:rect r="r" b="b" t="t" l="l"/>
            <a:pathLst>
              <a:path h="6145032" w="7166218">
                <a:moveTo>
                  <a:pt x="0" y="0"/>
                </a:moveTo>
                <a:lnTo>
                  <a:pt x="7166218" y="0"/>
                </a:lnTo>
                <a:lnTo>
                  <a:pt x="7166218" y="6145032"/>
                </a:lnTo>
                <a:lnTo>
                  <a:pt x="0" y="614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406727" y="1919606"/>
            <a:ext cx="7166218" cy="622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100F0D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服务器信息展示：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5940862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商家推荐模块——模型使用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820734" y="1763394"/>
            <a:ext cx="14646533" cy="7494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97717">
            <a:off x="13377888" y="-1118442"/>
            <a:ext cx="8441713" cy="8104044"/>
          </a:xfrm>
          <a:custGeom>
            <a:avLst/>
            <a:gdLst/>
            <a:ahLst/>
            <a:cxnLst/>
            <a:rect r="r" b="b" t="t" l="l"/>
            <a:pathLst>
              <a:path h="8104044" w="8441713">
                <a:moveTo>
                  <a:pt x="0" y="0"/>
                </a:moveTo>
                <a:lnTo>
                  <a:pt x="8441712" y="0"/>
                </a:lnTo>
                <a:lnTo>
                  <a:pt x="8441712" y="8104044"/>
                </a:lnTo>
                <a:lnTo>
                  <a:pt x="0" y="810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32108">
            <a:off x="10531410" y="8374974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70248" y="7973151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6" y="0"/>
                </a:lnTo>
                <a:lnTo>
                  <a:pt x="11397896" y="9076871"/>
                </a:lnTo>
                <a:lnTo>
                  <a:pt x="0" y="9076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44989">
            <a:off x="-4103800" y="-3109340"/>
            <a:ext cx="7808846" cy="6218681"/>
          </a:xfrm>
          <a:custGeom>
            <a:avLst/>
            <a:gdLst/>
            <a:ahLst/>
            <a:cxnLst/>
            <a:rect r="r" b="b" t="t" l="l"/>
            <a:pathLst>
              <a:path h="6218681" w="7808846">
                <a:moveTo>
                  <a:pt x="0" y="0"/>
                </a:moveTo>
                <a:lnTo>
                  <a:pt x="7808846" y="0"/>
                </a:lnTo>
                <a:lnTo>
                  <a:pt x="7808846" y="6218680"/>
                </a:lnTo>
                <a:lnTo>
                  <a:pt x="0" y="6218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757942">
            <a:off x="-9990659" y="207471"/>
            <a:ext cx="10983142" cy="7207687"/>
            <a:chOff x="0" y="0"/>
            <a:chExt cx="812800" cy="533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757942">
            <a:off x="15758062" y="4190159"/>
            <a:ext cx="10983142" cy="7207687"/>
            <a:chOff x="0" y="0"/>
            <a:chExt cx="812800" cy="533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21561" y="4415679"/>
            <a:ext cx="7574419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80"/>
              </a:lnSpc>
              <a:spcBef>
                <a:spcPct val="0"/>
              </a:spcBef>
            </a:pPr>
            <a:r>
              <a:rPr lang="en-US" sz="9000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用户推荐模块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228925" y="3345876"/>
            <a:ext cx="2793806" cy="1034779"/>
            <a:chOff x="0" y="0"/>
            <a:chExt cx="2194484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4483" cy="812800"/>
            </a:xfrm>
            <a:custGeom>
              <a:avLst/>
              <a:gdLst/>
              <a:ahLst/>
              <a:cxnLst/>
              <a:rect r="r" b="b" t="t" l="l"/>
              <a:pathLst>
                <a:path h="812800" w="2194483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27426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194484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412170" y="3427746"/>
            <a:ext cx="2427315" cy="54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5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第四章节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21561" y="5945394"/>
            <a:ext cx="6144198" cy="34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为某个用户推荐他可能感兴趣的商品。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3229331">
            <a:off x="9990435" y="-5725674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7" y="0"/>
                </a:lnTo>
                <a:lnTo>
                  <a:pt x="11397897" y="9076870"/>
                </a:lnTo>
                <a:lnTo>
                  <a:pt x="0" y="9076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97717">
            <a:off x="13377888" y="-1118442"/>
            <a:ext cx="8441713" cy="8104044"/>
          </a:xfrm>
          <a:custGeom>
            <a:avLst/>
            <a:gdLst/>
            <a:ahLst/>
            <a:cxnLst/>
            <a:rect r="r" b="b" t="t" l="l"/>
            <a:pathLst>
              <a:path h="8104044" w="8441713">
                <a:moveTo>
                  <a:pt x="0" y="0"/>
                </a:moveTo>
                <a:lnTo>
                  <a:pt x="8441712" y="0"/>
                </a:lnTo>
                <a:lnTo>
                  <a:pt x="8441712" y="8104044"/>
                </a:lnTo>
                <a:lnTo>
                  <a:pt x="0" y="810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32108">
            <a:off x="10531410" y="8374974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70248" y="7973151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6" y="0"/>
                </a:lnTo>
                <a:lnTo>
                  <a:pt x="11397896" y="9076871"/>
                </a:lnTo>
                <a:lnTo>
                  <a:pt x="0" y="9076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44989">
            <a:off x="-4103800" y="-3109340"/>
            <a:ext cx="7808846" cy="6218681"/>
          </a:xfrm>
          <a:custGeom>
            <a:avLst/>
            <a:gdLst/>
            <a:ahLst/>
            <a:cxnLst/>
            <a:rect r="r" b="b" t="t" l="l"/>
            <a:pathLst>
              <a:path h="6218681" w="7808846">
                <a:moveTo>
                  <a:pt x="0" y="0"/>
                </a:moveTo>
                <a:lnTo>
                  <a:pt x="7808846" y="0"/>
                </a:lnTo>
                <a:lnTo>
                  <a:pt x="7808846" y="6218680"/>
                </a:lnTo>
                <a:lnTo>
                  <a:pt x="0" y="6218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757942">
            <a:off x="-9990659" y="207471"/>
            <a:ext cx="10983142" cy="7207687"/>
            <a:chOff x="0" y="0"/>
            <a:chExt cx="812800" cy="533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757942">
            <a:off x="15758062" y="4190159"/>
            <a:ext cx="10983142" cy="7207687"/>
            <a:chOff x="0" y="0"/>
            <a:chExt cx="812800" cy="533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21561" y="4415679"/>
            <a:ext cx="8363499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80"/>
              </a:lnSpc>
              <a:spcBef>
                <a:spcPct val="0"/>
              </a:spcBef>
            </a:pPr>
            <a:r>
              <a:rPr lang="en-US" sz="9000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商家数据分析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228925" y="3345876"/>
            <a:ext cx="2793806" cy="1034779"/>
            <a:chOff x="0" y="0"/>
            <a:chExt cx="2194484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4483" cy="812800"/>
            </a:xfrm>
            <a:custGeom>
              <a:avLst/>
              <a:gdLst/>
              <a:ahLst/>
              <a:cxnLst/>
              <a:rect r="r" b="b" t="t" l="l"/>
              <a:pathLst>
                <a:path h="812800" w="2194483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27426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194484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412170" y="3427746"/>
            <a:ext cx="2427315" cy="54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5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第一章节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21561" y="5945394"/>
            <a:ext cx="6144198" cy="34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统计商家数据，分析商家营业情况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3229331">
            <a:off x="9990435" y="-5725674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7" y="0"/>
                </a:lnTo>
                <a:lnTo>
                  <a:pt x="11397897" y="9076870"/>
                </a:lnTo>
                <a:lnTo>
                  <a:pt x="0" y="9076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729063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从两个方面入手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037531" y="3013335"/>
            <a:ext cx="6762768" cy="3079895"/>
            <a:chOff x="0" y="0"/>
            <a:chExt cx="8707067" cy="3965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707067" cy="3965429"/>
            </a:xfrm>
            <a:custGeom>
              <a:avLst/>
              <a:gdLst/>
              <a:ahLst/>
              <a:cxnLst/>
              <a:rect r="r" b="b" t="t" l="l"/>
              <a:pathLst>
                <a:path h="3965429" w="8707067">
                  <a:moveTo>
                    <a:pt x="0" y="0"/>
                  </a:moveTo>
                  <a:lnTo>
                    <a:pt x="8707067" y="0"/>
                  </a:lnTo>
                  <a:lnTo>
                    <a:pt x="8707067" y="3965429"/>
                  </a:lnTo>
                  <a:lnTo>
                    <a:pt x="0" y="3965429"/>
                  </a:lnTo>
                </a:path>
              </a:pathLst>
            </a:custGeom>
            <a:blipFill>
              <a:blip r:embed="rId6"/>
              <a:stretch>
                <a:fillRect l="-18743" t="0" r="-1874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487701" y="3013335"/>
            <a:ext cx="6762768" cy="3079895"/>
            <a:chOff x="0" y="0"/>
            <a:chExt cx="8707067" cy="39653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07067" cy="3965429"/>
            </a:xfrm>
            <a:custGeom>
              <a:avLst/>
              <a:gdLst/>
              <a:ahLst/>
              <a:cxnLst/>
              <a:rect r="r" b="b" t="t" l="l"/>
              <a:pathLst>
                <a:path h="3965429" w="8707067">
                  <a:moveTo>
                    <a:pt x="0" y="0"/>
                  </a:moveTo>
                  <a:lnTo>
                    <a:pt x="8707067" y="0"/>
                  </a:lnTo>
                  <a:lnTo>
                    <a:pt x="8707067" y="3965429"/>
                  </a:lnTo>
                  <a:lnTo>
                    <a:pt x="0" y="3965429"/>
                  </a:lnTo>
                </a:path>
              </a:pathLst>
            </a:custGeom>
            <a:blipFill>
              <a:blip r:embed="rId7"/>
              <a:stretch>
                <a:fillRect l="-19797" t="0" r="-19797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153151" y="6500200"/>
            <a:ext cx="3710293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基于用户的协调过滤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33843" y="6500200"/>
            <a:ext cx="4776457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基于物品的协调过滤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303927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基于用户的协调过滤：分析相似的用户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1742" y="2811003"/>
            <a:ext cx="11301259" cy="3051340"/>
          </a:xfrm>
          <a:custGeom>
            <a:avLst/>
            <a:gdLst/>
            <a:ahLst/>
            <a:cxnLst/>
            <a:rect r="r" b="b" t="t" l="l"/>
            <a:pathLst>
              <a:path h="3051340" w="11301259">
                <a:moveTo>
                  <a:pt x="0" y="0"/>
                </a:moveTo>
                <a:lnTo>
                  <a:pt x="11301259" y="0"/>
                </a:lnTo>
                <a:lnTo>
                  <a:pt x="11301259" y="3051340"/>
                </a:lnTo>
                <a:lnTo>
                  <a:pt x="0" y="3051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90609" y="2032353"/>
            <a:ext cx="4315413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1.原始数据（用户表）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-658446" y="6367168"/>
            <a:ext cx="1357951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2.选取其中的用户年龄，性别，年收入和信誉卡积分构成一个向量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0308" y="7216785"/>
            <a:ext cx="15755065" cy="216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         但是用户的属性中，不同特征的取值范围差异很大，如年龄在20-80之间都有分布，年收入在几万到几十万之间，信誉卡积分在300-850之间。如果直接使用这些原始数据计算用户相似度，特征值范围大的属性会对相似度的计算产生更大的影响，从而掩盖其他的属性（性别之类）的影响。因此在计算用户相似度之间，我先对数据进行标准化处理。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25062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标准化结果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8438" y="1899091"/>
            <a:ext cx="11301259" cy="4068453"/>
          </a:xfrm>
          <a:custGeom>
            <a:avLst/>
            <a:gdLst/>
            <a:ahLst/>
            <a:cxnLst/>
            <a:rect r="r" b="b" t="t" l="l"/>
            <a:pathLst>
              <a:path h="4068453" w="11301259">
                <a:moveTo>
                  <a:pt x="0" y="0"/>
                </a:moveTo>
                <a:lnTo>
                  <a:pt x="11301259" y="0"/>
                </a:lnTo>
                <a:lnTo>
                  <a:pt x="11301259" y="4068453"/>
                </a:lnTo>
                <a:lnTo>
                  <a:pt x="0" y="40684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526010" y="6318836"/>
            <a:ext cx="1357951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对于处理后的每一列，使得它们的均值为0，标准差为1。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9970668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构建用户相似度矩阵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1742" y="1875498"/>
            <a:ext cx="11774005" cy="3900139"/>
          </a:xfrm>
          <a:custGeom>
            <a:avLst/>
            <a:gdLst/>
            <a:ahLst/>
            <a:cxnLst/>
            <a:rect r="r" b="b" t="t" l="l"/>
            <a:pathLst>
              <a:path h="3900139" w="11774005">
                <a:moveTo>
                  <a:pt x="0" y="0"/>
                </a:moveTo>
                <a:lnTo>
                  <a:pt x="11774005" y="0"/>
                </a:lnTo>
                <a:lnTo>
                  <a:pt x="11774005" y="3900139"/>
                </a:lnTo>
                <a:lnTo>
                  <a:pt x="0" y="3900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7985" y="5937562"/>
            <a:ext cx="17512983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使用余弦函数计算用户列间的相似度。cos结果在-1到1之间，如果结果越接近-1，则这两个用户的相似度越高。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7985" y="6825611"/>
            <a:ext cx="17512983" cy="1615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         但是这个矩阵中会有很多我们不关心的数据，比如两个用户几乎没有关联。因此我根据生成的用户相似度矩阵，筛选其中cos值大于0.98的用户对。构建一个新的矩阵，如果两个用户的相似度大于0.98，则在矩阵中填入1。最后读取上三角矩阵，把高相似用户单独存起来。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25062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处理结果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32319" y="1759765"/>
            <a:ext cx="7728450" cy="1488442"/>
          </a:xfrm>
          <a:custGeom>
            <a:avLst/>
            <a:gdLst/>
            <a:ahLst/>
            <a:cxnLst/>
            <a:rect r="r" b="b" t="t" l="l"/>
            <a:pathLst>
              <a:path h="1488442" w="7728450">
                <a:moveTo>
                  <a:pt x="0" y="0"/>
                </a:moveTo>
                <a:lnTo>
                  <a:pt x="7728449" y="0"/>
                </a:lnTo>
                <a:lnTo>
                  <a:pt x="7728449" y="1488442"/>
                </a:lnTo>
                <a:lnTo>
                  <a:pt x="0" y="14884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32319" y="3866350"/>
            <a:ext cx="7728450" cy="1391121"/>
          </a:xfrm>
          <a:custGeom>
            <a:avLst/>
            <a:gdLst/>
            <a:ahLst/>
            <a:cxnLst/>
            <a:rect r="r" b="b" t="t" l="l"/>
            <a:pathLst>
              <a:path h="1391121" w="7728450">
                <a:moveTo>
                  <a:pt x="0" y="0"/>
                </a:moveTo>
                <a:lnTo>
                  <a:pt x="7728449" y="0"/>
                </a:lnTo>
                <a:lnTo>
                  <a:pt x="7728449" y="1391121"/>
                </a:lnTo>
                <a:lnTo>
                  <a:pt x="0" y="1391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01051" y="5875613"/>
            <a:ext cx="7759718" cy="1410858"/>
          </a:xfrm>
          <a:custGeom>
            <a:avLst/>
            <a:gdLst/>
            <a:ahLst/>
            <a:cxnLst/>
            <a:rect r="r" b="b" t="t" l="l"/>
            <a:pathLst>
              <a:path h="1410858" w="7759718">
                <a:moveTo>
                  <a:pt x="0" y="0"/>
                </a:moveTo>
                <a:lnTo>
                  <a:pt x="7759717" y="0"/>
                </a:lnTo>
                <a:lnTo>
                  <a:pt x="7759717" y="1410858"/>
                </a:lnTo>
                <a:lnTo>
                  <a:pt x="0" y="14108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01051" y="7905596"/>
            <a:ext cx="7759718" cy="1321267"/>
          </a:xfrm>
          <a:custGeom>
            <a:avLst/>
            <a:gdLst/>
            <a:ahLst/>
            <a:cxnLst/>
            <a:rect r="r" b="b" t="t" l="l"/>
            <a:pathLst>
              <a:path h="1321267" w="7759718">
                <a:moveTo>
                  <a:pt x="0" y="0"/>
                </a:moveTo>
                <a:lnTo>
                  <a:pt x="7759717" y="0"/>
                </a:lnTo>
                <a:lnTo>
                  <a:pt x="7759717" y="1321267"/>
                </a:lnTo>
                <a:lnTo>
                  <a:pt x="0" y="13212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41" r="0" b="-14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324718" y="1759765"/>
            <a:ext cx="7613285" cy="1469892"/>
          </a:xfrm>
          <a:custGeom>
            <a:avLst/>
            <a:gdLst/>
            <a:ahLst/>
            <a:cxnLst/>
            <a:rect r="r" b="b" t="t" l="l"/>
            <a:pathLst>
              <a:path h="1469892" w="7613285">
                <a:moveTo>
                  <a:pt x="0" y="0"/>
                </a:moveTo>
                <a:lnTo>
                  <a:pt x="7613286" y="0"/>
                </a:lnTo>
                <a:lnTo>
                  <a:pt x="7613286" y="1469891"/>
                </a:lnTo>
                <a:lnTo>
                  <a:pt x="0" y="14698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324718" y="3866350"/>
            <a:ext cx="7613285" cy="1515082"/>
          </a:xfrm>
          <a:custGeom>
            <a:avLst/>
            <a:gdLst/>
            <a:ahLst/>
            <a:cxnLst/>
            <a:rect r="r" b="b" t="t" l="l"/>
            <a:pathLst>
              <a:path h="1515082" w="7613285">
                <a:moveTo>
                  <a:pt x="0" y="0"/>
                </a:moveTo>
                <a:lnTo>
                  <a:pt x="7613286" y="0"/>
                </a:lnTo>
                <a:lnTo>
                  <a:pt x="7613286" y="1515081"/>
                </a:lnTo>
                <a:lnTo>
                  <a:pt x="0" y="15150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234359" y="6019606"/>
            <a:ext cx="7794004" cy="1493691"/>
          </a:xfrm>
          <a:custGeom>
            <a:avLst/>
            <a:gdLst/>
            <a:ahLst/>
            <a:cxnLst/>
            <a:rect r="r" b="b" t="t" l="l"/>
            <a:pathLst>
              <a:path h="1493691" w="7794004">
                <a:moveTo>
                  <a:pt x="0" y="0"/>
                </a:moveTo>
                <a:lnTo>
                  <a:pt x="7794004" y="0"/>
                </a:lnTo>
                <a:lnTo>
                  <a:pt x="7794004" y="1493691"/>
                </a:lnTo>
                <a:lnTo>
                  <a:pt x="0" y="14936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234359" y="7845887"/>
            <a:ext cx="7794004" cy="1380976"/>
          </a:xfrm>
          <a:custGeom>
            <a:avLst/>
            <a:gdLst/>
            <a:ahLst/>
            <a:cxnLst/>
            <a:rect r="r" b="b" t="t" l="l"/>
            <a:pathLst>
              <a:path h="1380976" w="7794004">
                <a:moveTo>
                  <a:pt x="0" y="0"/>
                </a:moveTo>
                <a:lnTo>
                  <a:pt x="7794004" y="0"/>
                </a:lnTo>
                <a:lnTo>
                  <a:pt x="7794004" y="1380976"/>
                </a:lnTo>
                <a:lnTo>
                  <a:pt x="0" y="138097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303927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基于物品的协调过滤：分析相似的物品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752696"/>
            <a:ext cx="12581225" cy="3510135"/>
          </a:xfrm>
          <a:custGeom>
            <a:avLst/>
            <a:gdLst/>
            <a:ahLst/>
            <a:cxnLst/>
            <a:rect r="r" b="b" t="t" l="l"/>
            <a:pathLst>
              <a:path h="3510135" w="12581225">
                <a:moveTo>
                  <a:pt x="0" y="0"/>
                </a:moveTo>
                <a:lnTo>
                  <a:pt x="12581225" y="0"/>
                </a:lnTo>
                <a:lnTo>
                  <a:pt x="12581225" y="3510135"/>
                </a:lnTo>
                <a:lnTo>
                  <a:pt x="0" y="3510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35383" r="0" b="-7160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6107" y="7382589"/>
            <a:ext cx="12006881" cy="2147239"/>
          </a:xfrm>
          <a:custGeom>
            <a:avLst/>
            <a:gdLst/>
            <a:ahLst/>
            <a:cxnLst/>
            <a:rect r="r" b="b" t="t" l="l"/>
            <a:pathLst>
              <a:path h="2147239" w="12006881">
                <a:moveTo>
                  <a:pt x="0" y="0"/>
                </a:moveTo>
                <a:lnTo>
                  <a:pt x="12006881" y="0"/>
                </a:lnTo>
                <a:lnTo>
                  <a:pt x="12006881" y="2147239"/>
                </a:lnTo>
                <a:lnTo>
                  <a:pt x="0" y="21472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121" r="0" b="-312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1742" y="2032353"/>
            <a:ext cx="4315413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1.原始数据（基于交易表）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9555" y="6662881"/>
            <a:ext cx="1775844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2.只选择其中的用户id和商品mcc作为属性（列是用户id，行是所有物品的mcc），记录每个用户的的所有交易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303927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基于用户的协调过滤：分析相似的用户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640057"/>
            <a:ext cx="11301259" cy="3715289"/>
          </a:xfrm>
          <a:custGeom>
            <a:avLst/>
            <a:gdLst/>
            <a:ahLst/>
            <a:cxnLst/>
            <a:rect r="r" b="b" t="t" l="l"/>
            <a:pathLst>
              <a:path h="3715289" w="11301259">
                <a:moveTo>
                  <a:pt x="0" y="0"/>
                </a:moveTo>
                <a:lnTo>
                  <a:pt x="11301259" y="0"/>
                </a:lnTo>
                <a:lnTo>
                  <a:pt x="11301259" y="3715289"/>
                </a:lnTo>
                <a:lnTo>
                  <a:pt x="0" y="37152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6411" y="7625262"/>
            <a:ext cx="11301259" cy="3969567"/>
          </a:xfrm>
          <a:custGeom>
            <a:avLst/>
            <a:gdLst/>
            <a:ahLst/>
            <a:cxnLst/>
            <a:rect r="r" b="b" t="t" l="l"/>
            <a:pathLst>
              <a:path h="3969567" w="11301259">
                <a:moveTo>
                  <a:pt x="0" y="0"/>
                </a:moveTo>
                <a:lnTo>
                  <a:pt x="11301259" y="0"/>
                </a:lnTo>
                <a:lnTo>
                  <a:pt x="11301259" y="3969567"/>
                </a:lnTo>
                <a:lnTo>
                  <a:pt x="0" y="39695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81742" y="2032353"/>
            <a:ext cx="4315413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3.计算列之间的余弦相似度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63290" y="6364871"/>
            <a:ext cx="16971573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余弦相似度越高，代表商品彼此之间替代性越强，买A或者买B能满足用户相同的需求，那么A和B是相似的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-968061" y="7019854"/>
            <a:ext cx="16506162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4.构建二进制矩阵，将所有相似度大于0.9的商品类别标记1，最后输出上三角矩阵。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303927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基于用户的协调过滤：分析相似的用户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1742" y="2682369"/>
            <a:ext cx="8642300" cy="3672978"/>
          </a:xfrm>
          <a:custGeom>
            <a:avLst/>
            <a:gdLst/>
            <a:ahLst/>
            <a:cxnLst/>
            <a:rect r="r" b="b" t="t" l="l"/>
            <a:pathLst>
              <a:path h="3672978" w="8642300">
                <a:moveTo>
                  <a:pt x="0" y="0"/>
                </a:moveTo>
                <a:lnTo>
                  <a:pt x="8642301" y="0"/>
                </a:lnTo>
                <a:lnTo>
                  <a:pt x="8642301" y="3672977"/>
                </a:lnTo>
                <a:lnTo>
                  <a:pt x="0" y="36729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345294" y="5309246"/>
            <a:ext cx="11301259" cy="4803035"/>
          </a:xfrm>
          <a:custGeom>
            <a:avLst/>
            <a:gdLst/>
            <a:ahLst/>
            <a:cxnLst/>
            <a:rect r="r" b="b" t="t" l="l"/>
            <a:pathLst>
              <a:path h="4803035" w="11301259">
                <a:moveTo>
                  <a:pt x="0" y="0"/>
                </a:moveTo>
                <a:lnTo>
                  <a:pt x="11301259" y="0"/>
                </a:lnTo>
                <a:lnTo>
                  <a:pt x="11301259" y="4803035"/>
                </a:lnTo>
                <a:lnTo>
                  <a:pt x="0" y="48030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0" y="2032353"/>
            <a:ext cx="11148217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4.将二进制矩阵输出为txt文件，每刚代表一个高相似对。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363516" y="6974814"/>
            <a:ext cx="16506162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5.查询mcc_codes表，将所有商品类别编号都转换成对应的描述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1650733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分析结果：算法分析出的高相似商品类别（或高关联）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0829" y="2722670"/>
            <a:ext cx="14543566" cy="6126477"/>
          </a:xfrm>
          <a:custGeom>
            <a:avLst/>
            <a:gdLst/>
            <a:ahLst/>
            <a:cxnLst/>
            <a:rect r="r" b="b" t="t" l="l"/>
            <a:pathLst>
              <a:path h="6126477" w="14543566">
                <a:moveTo>
                  <a:pt x="0" y="0"/>
                </a:moveTo>
                <a:lnTo>
                  <a:pt x="14543566" y="0"/>
                </a:lnTo>
                <a:lnTo>
                  <a:pt x="14543566" y="6126477"/>
                </a:lnTo>
                <a:lnTo>
                  <a:pt x="0" y="6126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552832" y="2722670"/>
            <a:ext cx="12988238" cy="6535630"/>
          </a:xfrm>
          <a:custGeom>
            <a:avLst/>
            <a:gdLst/>
            <a:ahLst/>
            <a:cxnLst/>
            <a:rect r="r" b="b" t="t" l="l"/>
            <a:pathLst>
              <a:path h="6535630" w="12988238">
                <a:moveTo>
                  <a:pt x="0" y="0"/>
                </a:moveTo>
                <a:lnTo>
                  <a:pt x="12988238" y="0"/>
                </a:lnTo>
                <a:lnTo>
                  <a:pt x="12988238" y="6535630"/>
                </a:lnTo>
                <a:lnTo>
                  <a:pt x="0" y="65356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606"/>
            </a:stretch>
          </a:blipFill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865309" y="1667918"/>
            <a:ext cx="14316847" cy="7298615"/>
          </a:xfrm>
          <a:custGeom>
            <a:avLst/>
            <a:gdLst/>
            <a:ahLst/>
            <a:cxnLst/>
            <a:rect r="r" b="b" t="t" l="l"/>
            <a:pathLst>
              <a:path h="7298615" w="14316847">
                <a:moveTo>
                  <a:pt x="0" y="0"/>
                </a:moveTo>
                <a:lnTo>
                  <a:pt x="14316847" y="0"/>
                </a:lnTo>
                <a:lnTo>
                  <a:pt x="14316847" y="7298615"/>
                </a:lnTo>
                <a:lnTo>
                  <a:pt x="0" y="72986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13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544175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数据统计分析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97179" y="2162810"/>
            <a:ext cx="13693642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通过系统地处理和解读大量数据，帮助企业揭示潜在的规律和趋势，提供精准的决策依据。通过定量分析，能够识别风险、优化资源配置、个性化服务并实时响应变化，使得决策更加科学、准确且高效。这种数据驱动的方式比传统的直觉判断更具客观性和可靠性，从而提高了运营效率、降低了风险，并促进了业务的持续增长和创新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89942" y="5588559"/>
            <a:ext cx="4195542" cy="419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数据驱动</a:t>
            </a:r>
          </a:p>
          <a:p>
            <a:pPr algn="ctr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趋势发现</a:t>
            </a:r>
          </a:p>
          <a:p>
            <a:pPr algn="ctr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精准决策</a:t>
            </a:r>
          </a:p>
          <a:p>
            <a:pPr algn="ctr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风险管理</a:t>
            </a:r>
          </a:p>
          <a:p>
            <a:pPr algn="ctr">
              <a:lnSpc>
                <a:spcPts val="67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871053" y="5588559"/>
            <a:ext cx="3929160" cy="419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资源优化</a:t>
            </a:r>
          </a:p>
          <a:p>
            <a:pPr algn="ctr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个性化服务</a:t>
            </a:r>
          </a:p>
          <a:p>
            <a:pPr algn="ctr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实时响应</a:t>
            </a:r>
          </a:p>
          <a:p>
            <a:pPr algn="ctr" marL="734059" indent="-367030" lvl="1">
              <a:lnSpc>
                <a:spcPts val="679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效率提升</a:t>
            </a:r>
          </a:p>
          <a:p>
            <a:pPr algn="ctr">
              <a:lnSpc>
                <a:spcPts val="6799"/>
              </a:lnSpc>
            </a:pP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943472" y="1684035"/>
            <a:ext cx="14852205" cy="7574265"/>
          </a:xfrm>
          <a:custGeom>
            <a:avLst/>
            <a:gdLst/>
            <a:ahLst/>
            <a:cxnLst/>
            <a:rect r="r" b="b" t="t" l="l"/>
            <a:pathLst>
              <a:path h="7574265" w="14852205">
                <a:moveTo>
                  <a:pt x="0" y="0"/>
                </a:moveTo>
                <a:lnTo>
                  <a:pt x="14852204" y="0"/>
                </a:lnTo>
                <a:lnTo>
                  <a:pt x="14852204" y="7574265"/>
                </a:lnTo>
                <a:lnTo>
                  <a:pt x="0" y="7574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25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25062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成果展示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pic>
        <p:nvPicPr>
          <p:cNvPr name="Picture 8" id="8">
            <a:hlinkClick action="ppaction://media"/>
          </p:cNvPr>
          <p:cNvPicPr>
            <a:picLocks noChangeAspect="true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82753" y="1109241"/>
            <a:ext cx="15278986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25062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成果展示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4626130" y="1370838"/>
            <a:ext cx="2328913" cy="5778440"/>
            <a:chOff x="0" y="0"/>
            <a:chExt cx="468310" cy="116195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68310" cy="1161959"/>
            </a:xfrm>
            <a:custGeom>
              <a:avLst/>
              <a:gdLst/>
              <a:ahLst/>
              <a:cxnLst/>
              <a:rect r="r" b="b" t="t" l="l"/>
              <a:pathLst>
                <a:path h="1161959" w="468310">
                  <a:moveTo>
                    <a:pt x="468310" y="0"/>
                  </a:moveTo>
                  <a:lnTo>
                    <a:pt x="468310" y="1047659"/>
                  </a:lnTo>
                  <a:lnTo>
                    <a:pt x="234155" y="1161959"/>
                  </a:lnTo>
                  <a:lnTo>
                    <a:pt x="0" y="1047659"/>
                  </a:lnTo>
                  <a:lnTo>
                    <a:pt x="0" y="0"/>
                  </a:lnTo>
                  <a:lnTo>
                    <a:pt x="468310" y="0"/>
                  </a:lnTo>
                  <a:close/>
                </a:path>
              </a:pathLst>
            </a:custGeom>
            <a:solidFill>
              <a:srgbClr val="5684B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468310" cy="1095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872708" y="3966141"/>
            <a:ext cx="4370287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演示文稿是一种实用的工具，可以是演示，演讲，报告等。大部分时间。演示文稿是一种实用的工具，可以是演示。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72708" y="3400308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作品创新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65462" y="3669508"/>
            <a:ext cx="141699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6390C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01</a:t>
            </a:r>
          </a:p>
        </p:txBody>
      </p:sp>
      <p:grpSp>
        <p:nvGrpSpPr>
          <p:cNvPr name="Group 14" id="14"/>
          <p:cNvGrpSpPr/>
          <p:nvPr/>
        </p:nvGrpSpPr>
        <p:grpSpPr>
          <a:xfrm rot="5400000">
            <a:off x="12278650" y="1370838"/>
            <a:ext cx="2328913" cy="5778440"/>
            <a:chOff x="0" y="0"/>
            <a:chExt cx="468310" cy="116195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8310" cy="1161959"/>
            </a:xfrm>
            <a:custGeom>
              <a:avLst/>
              <a:gdLst/>
              <a:ahLst/>
              <a:cxnLst/>
              <a:rect r="r" b="b" t="t" l="l"/>
              <a:pathLst>
                <a:path h="1161959" w="468310">
                  <a:moveTo>
                    <a:pt x="468310" y="0"/>
                  </a:moveTo>
                  <a:lnTo>
                    <a:pt x="468310" y="1047659"/>
                  </a:lnTo>
                  <a:lnTo>
                    <a:pt x="234155" y="1161959"/>
                  </a:lnTo>
                  <a:lnTo>
                    <a:pt x="0" y="1047659"/>
                  </a:lnTo>
                  <a:lnTo>
                    <a:pt x="0" y="0"/>
                  </a:lnTo>
                  <a:lnTo>
                    <a:pt x="468310" y="0"/>
                  </a:lnTo>
                  <a:close/>
                </a:path>
              </a:pathLst>
            </a:custGeom>
            <a:solidFill>
              <a:srgbClr val="27426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68310" cy="1095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1525227" y="3966141"/>
            <a:ext cx="4370287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演示文稿是一种实用的工具，可以是演示，演讲，报告等。大部分时间。演示文稿是一种实用的工具，可以是演示。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25227" y="3400308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作品特色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17982" y="3669508"/>
            <a:ext cx="141699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27426B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02</a:t>
            </a:r>
          </a:p>
        </p:txBody>
      </p:sp>
      <p:grpSp>
        <p:nvGrpSpPr>
          <p:cNvPr name="Group 20" id="20"/>
          <p:cNvGrpSpPr/>
          <p:nvPr/>
        </p:nvGrpSpPr>
        <p:grpSpPr>
          <a:xfrm rot="5400000">
            <a:off x="4626130" y="4642726"/>
            <a:ext cx="2328913" cy="5778440"/>
            <a:chOff x="0" y="0"/>
            <a:chExt cx="468310" cy="116195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68310" cy="1161959"/>
            </a:xfrm>
            <a:custGeom>
              <a:avLst/>
              <a:gdLst/>
              <a:ahLst/>
              <a:cxnLst/>
              <a:rect r="r" b="b" t="t" l="l"/>
              <a:pathLst>
                <a:path h="1161959" w="468310">
                  <a:moveTo>
                    <a:pt x="468310" y="0"/>
                  </a:moveTo>
                  <a:lnTo>
                    <a:pt x="468310" y="1047659"/>
                  </a:lnTo>
                  <a:lnTo>
                    <a:pt x="234155" y="1161959"/>
                  </a:lnTo>
                  <a:lnTo>
                    <a:pt x="0" y="1047659"/>
                  </a:lnTo>
                  <a:lnTo>
                    <a:pt x="0" y="0"/>
                  </a:lnTo>
                  <a:lnTo>
                    <a:pt x="468310" y="0"/>
                  </a:lnTo>
                  <a:close/>
                </a:path>
              </a:pathLst>
            </a:custGeom>
            <a:solidFill>
              <a:srgbClr val="27426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468310" cy="1095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44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872708" y="7238029"/>
            <a:ext cx="4370287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演示文稿是一种实用的工具，可以是演示，演讲，报告等。大部分时间。演示文稿是一种实用的工具，可以是演示。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872708" y="6672195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作品亮点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65462" y="6941396"/>
            <a:ext cx="141699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27426B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03</a:t>
            </a:r>
          </a:p>
        </p:txBody>
      </p:sp>
      <p:grpSp>
        <p:nvGrpSpPr>
          <p:cNvPr name="Group 26" id="26"/>
          <p:cNvGrpSpPr/>
          <p:nvPr/>
        </p:nvGrpSpPr>
        <p:grpSpPr>
          <a:xfrm rot="5400000">
            <a:off x="12278650" y="4642726"/>
            <a:ext cx="2328913" cy="5778440"/>
            <a:chOff x="0" y="0"/>
            <a:chExt cx="468310" cy="11619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68310" cy="1161959"/>
            </a:xfrm>
            <a:custGeom>
              <a:avLst/>
              <a:gdLst/>
              <a:ahLst/>
              <a:cxnLst/>
              <a:rect r="r" b="b" t="t" l="l"/>
              <a:pathLst>
                <a:path h="1161959" w="468310">
                  <a:moveTo>
                    <a:pt x="468310" y="0"/>
                  </a:moveTo>
                  <a:lnTo>
                    <a:pt x="468310" y="1047659"/>
                  </a:lnTo>
                  <a:lnTo>
                    <a:pt x="234155" y="1161959"/>
                  </a:lnTo>
                  <a:lnTo>
                    <a:pt x="0" y="1047659"/>
                  </a:lnTo>
                  <a:lnTo>
                    <a:pt x="0" y="0"/>
                  </a:lnTo>
                  <a:lnTo>
                    <a:pt x="468310" y="0"/>
                  </a:lnTo>
                  <a:close/>
                </a:path>
              </a:pathLst>
            </a:custGeom>
            <a:solidFill>
              <a:srgbClr val="5684BD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468310" cy="10952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54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1525227" y="7238029"/>
            <a:ext cx="4370287" cy="1067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56"/>
              </a:lnSpc>
            </a:pPr>
            <a:r>
              <a:rPr lang="en-US" sz="1700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演示文稿是一种实用的工具，可以是演示，演讲，报告等。大部分时间。演示文稿是一种实用的工具，可以是演示。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25227" y="6672195"/>
            <a:ext cx="2889059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作品重点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317982" y="6941396"/>
            <a:ext cx="1416991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60"/>
              </a:lnSpc>
            </a:pPr>
            <a:r>
              <a:rPr lang="en-US" sz="6800" b="true">
                <a:solidFill>
                  <a:srgbClr val="6390C7"/>
                </a:solidFill>
                <a:latin typeface="Akzidenz-Grotesk Bold"/>
                <a:ea typeface="Akzidenz-Grotesk Bold"/>
                <a:cs typeface="Akzidenz-Grotesk Bold"/>
                <a:sym typeface="Akzidenz-Grotesk Bold"/>
              </a:rPr>
              <a:t>04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97717">
            <a:off x="13377888" y="-1118442"/>
            <a:ext cx="8441713" cy="8104044"/>
          </a:xfrm>
          <a:custGeom>
            <a:avLst/>
            <a:gdLst/>
            <a:ahLst/>
            <a:cxnLst/>
            <a:rect r="r" b="b" t="t" l="l"/>
            <a:pathLst>
              <a:path h="8104044" w="8441713">
                <a:moveTo>
                  <a:pt x="0" y="0"/>
                </a:moveTo>
                <a:lnTo>
                  <a:pt x="8441712" y="0"/>
                </a:lnTo>
                <a:lnTo>
                  <a:pt x="8441712" y="8104044"/>
                </a:lnTo>
                <a:lnTo>
                  <a:pt x="0" y="810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32108">
            <a:off x="10531410" y="8374974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70248" y="7973151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6" y="0"/>
                </a:lnTo>
                <a:lnTo>
                  <a:pt x="11397896" y="9076871"/>
                </a:lnTo>
                <a:lnTo>
                  <a:pt x="0" y="9076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44989">
            <a:off x="-4103800" y="-3109340"/>
            <a:ext cx="7808846" cy="6218681"/>
          </a:xfrm>
          <a:custGeom>
            <a:avLst/>
            <a:gdLst/>
            <a:ahLst/>
            <a:cxnLst/>
            <a:rect r="r" b="b" t="t" l="l"/>
            <a:pathLst>
              <a:path h="6218681" w="7808846">
                <a:moveTo>
                  <a:pt x="0" y="0"/>
                </a:moveTo>
                <a:lnTo>
                  <a:pt x="7808846" y="0"/>
                </a:lnTo>
                <a:lnTo>
                  <a:pt x="7808846" y="6218680"/>
                </a:lnTo>
                <a:lnTo>
                  <a:pt x="0" y="6218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757942">
            <a:off x="-9990659" y="207471"/>
            <a:ext cx="10983142" cy="7207687"/>
            <a:chOff x="0" y="0"/>
            <a:chExt cx="812800" cy="533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757942">
            <a:off x="15758062" y="4190159"/>
            <a:ext cx="10983142" cy="7207687"/>
            <a:chOff x="0" y="0"/>
            <a:chExt cx="812800" cy="533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21561" y="4415679"/>
            <a:ext cx="7339200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80"/>
              </a:lnSpc>
              <a:spcBef>
                <a:spcPct val="0"/>
              </a:spcBef>
            </a:pPr>
            <a:r>
              <a:rPr lang="en-US" sz="9000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流失用户预测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228925" y="3345876"/>
            <a:ext cx="2793806" cy="1034779"/>
            <a:chOff x="0" y="0"/>
            <a:chExt cx="2194484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4483" cy="812800"/>
            </a:xfrm>
            <a:custGeom>
              <a:avLst/>
              <a:gdLst/>
              <a:ahLst/>
              <a:cxnLst/>
              <a:rect r="r" b="b" t="t" l="l"/>
              <a:pathLst>
                <a:path h="812800" w="2194483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27426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194484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412170" y="3427746"/>
            <a:ext cx="2427315" cy="54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5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第五章节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21561" y="5945394"/>
            <a:ext cx="6144198" cy="344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预测潜在流失用户，帮助平台为用户指定个性化策略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3229331">
            <a:off x="9990435" y="-5725674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7" y="0"/>
                </a:lnTo>
                <a:lnTo>
                  <a:pt x="11397897" y="9076870"/>
                </a:lnTo>
                <a:lnTo>
                  <a:pt x="0" y="9076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25062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问题建模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10800000">
            <a:off x="2104193" y="3171830"/>
            <a:ext cx="6875752" cy="2559557"/>
            <a:chOff x="0" y="0"/>
            <a:chExt cx="1441784" cy="53671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41784" cy="536716"/>
            </a:xfrm>
            <a:custGeom>
              <a:avLst/>
              <a:gdLst/>
              <a:ahLst/>
              <a:cxnLst/>
              <a:rect r="r" b="b" t="t" l="l"/>
              <a:pathLst>
                <a:path h="536716" w="1441784">
                  <a:moveTo>
                    <a:pt x="41661" y="0"/>
                  </a:moveTo>
                  <a:lnTo>
                    <a:pt x="1400123" y="0"/>
                  </a:lnTo>
                  <a:cubicBezTo>
                    <a:pt x="1423131" y="0"/>
                    <a:pt x="1441784" y="18652"/>
                    <a:pt x="1441784" y="41661"/>
                  </a:cubicBezTo>
                  <a:lnTo>
                    <a:pt x="1441784" y="495055"/>
                  </a:lnTo>
                  <a:cubicBezTo>
                    <a:pt x="1441784" y="518064"/>
                    <a:pt x="1423131" y="536716"/>
                    <a:pt x="1400123" y="536716"/>
                  </a:cubicBezTo>
                  <a:lnTo>
                    <a:pt x="41661" y="536716"/>
                  </a:lnTo>
                  <a:cubicBezTo>
                    <a:pt x="18652" y="536716"/>
                    <a:pt x="0" y="518064"/>
                    <a:pt x="0" y="495055"/>
                  </a:cubicBezTo>
                  <a:lnTo>
                    <a:pt x="0" y="41661"/>
                  </a:lnTo>
                  <a:cubicBezTo>
                    <a:pt x="0" y="18652"/>
                    <a:pt x="18652" y="0"/>
                    <a:pt x="41661" y="0"/>
                  </a:cubicBezTo>
                  <a:close/>
                </a:path>
              </a:pathLst>
            </a:custGeom>
            <a:solidFill>
              <a:srgbClr val="CCDAF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441784" cy="593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7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9308055" y="3171830"/>
            <a:ext cx="6875752" cy="2559557"/>
            <a:chOff x="0" y="0"/>
            <a:chExt cx="1441784" cy="5367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41784" cy="536716"/>
            </a:xfrm>
            <a:custGeom>
              <a:avLst/>
              <a:gdLst/>
              <a:ahLst/>
              <a:cxnLst/>
              <a:rect r="r" b="b" t="t" l="l"/>
              <a:pathLst>
                <a:path h="536716" w="1441784">
                  <a:moveTo>
                    <a:pt x="41661" y="0"/>
                  </a:moveTo>
                  <a:lnTo>
                    <a:pt x="1400123" y="0"/>
                  </a:lnTo>
                  <a:cubicBezTo>
                    <a:pt x="1423131" y="0"/>
                    <a:pt x="1441784" y="18652"/>
                    <a:pt x="1441784" y="41661"/>
                  </a:cubicBezTo>
                  <a:lnTo>
                    <a:pt x="1441784" y="495055"/>
                  </a:lnTo>
                  <a:cubicBezTo>
                    <a:pt x="1441784" y="518064"/>
                    <a:pt x="1423131" y="536716"/>
                    <a:pt x="1400123" y="536716"/>
                  </a:cubicBezTo>
                  <a:lnTo>
                    <a:pt x="41661" y="536716"/>
                  </a:lnTo>
                  <a:cubicBezTo>
                    <a:pt x="18652" y="536716"/>
                    <a:pt x="0" y="518064"/>
                    <a:pt x="0" y="495055"/>
                  </a:cubicBezTo>
                  <a:lnTo>
                    <a:pt x="0" y="41661"/>
                  </a:lnTo>
                  <a:cubicBezTo>
                    <a:pt x="0" y="18652"/>
                    <a:pt x="18652" y="0"/>
                    <a:pt x="41661" y="0"/>
                  </a:cubicBezTo>
                  <a:close/>
                </a:path>
              </a:pathLst>
            </a:custGeom>
            <a:solidFill>
              <a:srgbClr val="5684B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441784" cy="593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10800000">
            <a:off x="2104193" y="6074670"/>
            <a:ext cx="6875752" cy="2559557"/>
            <a:chOff x="0" y="0"/>
            <a:chExt cx="1441784" cy="53671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41784" cy="536716"/>
            </a:xfrm>
            <a:custGeom>
              <a:avLst/>
              <a:gdLst/>
              <a:ahLst/>
              <a:cxnLst/>
              <a:rect r="r" b="b" t="t" l="l"/>
              <a:pathLst>
                <a:path h="536716" w="1441784">
                  <a:moveTo>
                    <a:pt x="41661" y="0"/>
                  </a:moveTo>
                  <a:lnTo>
                    <a:pt x="1400123" y="0"/>
                  </a:lnTo>
                  <a:cubicBezTo>
                    <a:pt x="1423131" y="0"/>
                    <a:pt x="1441784" y="18652"/>
                    <a:pt x="1441784" y="41661"/>
                  </a:cubicBezTo>
                  <a:lnTo>
                    <a:pt x="1441784" y="495055"/>
                  </a:lnTo>
                  <a:cubicBezTo>
                    <a:pt x="1441784" y="518064"/>
                    <a:pt x="1423131" y="536716"/>
                    <a:pt x="1400123" y="536716"/>
                  </a:cubicBezTo>
                  <a:lnTo>
                    <a:pt x="41661" y="536716"/>
                  </a:lnTo>
                  <a:cubicBezTo>
                    <a:pt x="18652" y="536716"/>
                    <a:pt x="0" y="518064"/>
                    <a:pt x="0" y="495055"/>
                  </a:cubicBezTo>
                  <a:lnTo>
                    <a:pt x="0" y="41661"/>
                  </a:lnTo>
                  <a:cubicBezTo>
                    <a:pt x="0" y="18652"/>
                    <a:pt x="18652" y="0"/>
                    <a:pt x="41661" y="0"/>
                  </a:cubicBezTo>
                  <a:close/>
                </a:path>
              </a:pathLst>
            </a:custGeom>
            <a:solidFill>
              <a:srgbClr val="27426B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441784" cy="593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10800000">
            <a:off x="9308055" y="6074670"/>
            <a:ext cx="6875752" cy="2559557"/>
            <a:chOff x="0" y="0"/>
            <a:chExt cx="1441784" cy="5367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441784" cy="536716"/>
            </a:xfrm>
            <a:custGeom>
              <a:avLst/>
              <a:gdLst/>
              <a:ahLst/>
              <a:cxnLst/>
              <a:rect r="r" b="b" t="t" l="l"/>
              <a:pathLst>
                <a:path h="536716" w="1441784">
                  <a:moveTo>
                    <a:pt x="41661" y="0"/>
                  </a:moveTo>
                  <a:lnTo>
                    <a:pt x="1400123" y="0"/>
                  </a:lnTo>
                  <a:cubicBezTo>
                    <a:pt x="1423131" y="0"/>
                    <a:pt x="1441784" y="18652"/>
                    <a:pt x="1441784" y="41661"/>
                  </a:cubicBezTo>
                  <a:lnTo>
                    <a:pt x="1441784" y="495055"/>
                  </a:lnTo>
                  <a:cubicBezTo>
                    <a:pt x="1441784" y="518064"/>
                    <a:pt x="1423131" y="536716"/>
                    <a:pt x="1400123" y="536716"/>
                  </a:cubicBezTo>
                  <a:lnTo>
                    <a:pt x="41661" y="536716"/>
                  </a:lnTo>
                  <a:cubicBezTo>
                    <a:pt x="18652" y="536716"/>
                    <a:pt x="0" y="518064"/>
                    <a:pt x="0" y="495055"/>
                  </a:cubicBezTo>
                  <a:lnTo>
                    <a:pt x="0" y="41661"/>
                  </a:lnTo>
                  <a:cubicBezTo>
                    <a:pt x="0" y="18652"/>
                    <a:pt x="18652" y="0"/>
                    <a:pt x="41661" y="0"/>
                  </a:cubicBezTo>
                  <a:close/>
                </a:path>
              </a:pathLst>
            </a:custGeom>
            <a:solidFill>
              <a:srgbClr val="CFD3DE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1441784" cy="593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10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788972" y="3389263"/>
            <a:ext cx="408891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定义流失用户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92835" y="3969761"/>
            <a:ext cx="5506193" cy="760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1"/>
              </a:lnSpc>
            </a:pPr>
            <a:r>
              <a:rPr lang="en-US" sz="1899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在未来30天内交易数量小于阈值（即满足流失用户要求），则当日该用户被定义为潜在流失用户。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92835" y="3389263"/>
            <a:ext cx="408891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定义潜在流失用户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92835" y="6863076"/>
            <a:ext cx="5506193" cy="705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我们选择了2019-1-1至2019-9-30日的数据，其中1-1至8-31日数据作为训练集，9月份数据作为测试集。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92835" y="6292103"/>
            <a:ext cx="408891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1E1E1E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数据选择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788972" y="6872601"/>
            <a:ext cx="5506193" cy="760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1"/>
              </a:lnSpc>
            </a:pPr>
            <a:r>
              <a:rPr lang="en-US" sz="1899">
                <a:solidFill>
                  <a:srgbClr val="FFFFFF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根据用户过去的交易数据，预测用户是否为潜在流失用户，以便针对不同用户采取个性化策略。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788972" y="6292103"/>
            <a:ext cx="4088915" cy="510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8"/>
              </a:lnSpc>
            </a:pPr>
            <a:r>
              <a:rPr lang="en-US" sz="2800" b="true">
                <a:solidFill>
                  <a:srgbClr val="FFFFFF"/>
                </a:solidFill>
                <a:latin typeface="思源黑体 2 Bold"/>
                <a:ea typeface="思源黑体 2 Bold"/>
                <a:cs typeface="思源黑体 2 Bold"/>
                <a:sym typeface="思源黑体 2 Bold"/>
              </a:rPr>
              <a:t>模型目标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15966" y="3969761"/>
            <a:ext cx="5479199" cy="1560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91"/>
              </a:lnSpc>
            </a:pPr>
            <a:r>
              <a:rPr lang="en-US" sz="189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开始考虑到定义30天内无交易行为的用户为流失用户，但数据集中几乎不存在满足该要求的用户，因此定义在连续30天内交易次数小于某个阈值的用户为流失用户。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980868" cy="94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621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模型选择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234809" y="5143500"/>
            <a:ext cx="11301259" cy="3814175"/>
          </a:xfrm>
          <a:custGeom>
            <a:avLst/>
            <a:gdLst/>
            <a:ahLst/>
            <a:cxnLst/>
            <a:rect r="r" b="b" t="t" l="l"/>
            <a:pathLst>
              <a:path h="3814175" w="11301259">
                <a:moveTo>
                  <a:pt x="0" y="0"/>
                </a:moveTo>
                <a:lnTo>
                  <a:pt x="11301259" y="0"/>
                </a:lnTo>
                <a:lnTo>
                  <a:pt x="11301259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34809" y="2085899"/>
            <a:ext cx="11222976" cy="2448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2941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     用户的交易行为是一个随时间产生的序列化信息，比较直观的想法是使用循环神经网络进行拟合。</a:t>
            </a:r>
          </a:p>
          <a:p>
            <a:pPr algn="l">
              <a:lnSpc>
                <a:spcPts val="4941"/>
              </a:lnSpc>
            </a:pPr>
            <a:r>
              <a:rPr lang="en-US" sz="2941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     这里选择LSTM模型，以用户当日的交易次数为输入x，用户未来30天的交易总数计算获得标签y（0/1）训练LSTM模型。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980868" cy="94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2"/>
              </a:lnSpc>
            </a:pPr>
            <a:r>
              <a:rPr lang="en-US" sz="621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数据准备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76444"/>
            <a:ext cx="8122174" cy="4534111"/>
          </a:xfrm>
          <a:custGeom>
            <a:avLst/>
            <a:gdLst/>
            <a:ahLst/>
            <a:cxnLst/>
            <a:rect r="r" b="b" t="t" l="l"/>
            <a:pathLst>
              <a:path h="4534111" w="8122174">
                <a:moveTo>
                  <a:pt x="0" y="0"/>
                </a:moveTo>
                <a:lnTo>
                  <a:pt x="8122174" y="0"/>
                </a:lnTo>
                <a:lnTo>
                  <a:pt x="8122174" y="4534112"/>
                </a:lnTo>
                <a:lnTo>
                  <a:pt x="0" y="45341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78559" y="3145696"/>
            <a:ext cx="8748431" cy="4264860"/>
          </a:xfrm>
          <a:custGeom>
            <a:avLst/>
            <a:gdLst/>
            <a:ahLst/>
            <a:cxnLst/>
            <a:rect r="r" b="b" t="t" l="l"/>
            <a:pathLst>
              <a:path h="4264860" w="8748431">
                <a:moveTo>
                  <a:pt x="0" y="0"/>
                </a:moveTo>
                <a:lnTo>
                  <a:pt x="8748430" y="0"/>
                </a:lnTo>
                <a:lnTo>
                  <a:pt x="8748430" y="4264860"/>
                </a:lnTo>
                <a:lnTo>
                  <a:pt x="0" y="42648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97980" y="7648681"/>
            <a:ext cx="6422033" cy="845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0"/>
              </a:lnSpc>
            </a:pPr>
            <a:r>
              <a:rPr lang="en-US" sz="2071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    选择窗口大小为30，将连续30天的交易记录作为输入，最后一天的潜在流失标签作为输出训练模型。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25062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模型评价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2698050"/>
            <a:ext cx="6953457" cy="5357625"/>
          </a:xfrm>
          <a:custGeom>
            <a:avLst/>
            <a:gdLst/>
            <a:ahLst/>
            <a:cxnLst/>
            <a:rect r="r" b="b" t="t" l="l"/>
            <a:pathLst>
              <a:path h="5357625" w="6953457">
                <a:moveTo>
                  <a:pt x="0" y="0"/>
                </a:moveTo>
                <a:lnTo>
                  <a:pt x="6953457" y="0"/>
                </a:lnTo>
                <a:lnTo>
                  <a:pt x="6953457" y="5357625"/>
                </a:lnTo>
                <a:lnTo>
                  <a:pt x="0" y="53576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55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4122" y="4181856"/>
            <a:ext cx="6317572" cy="3228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95"/>
              </a:lnSpc>
            </a:pPr>
            <a:r>
              <a:rPr lang="en-US" sz="219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该模型在测试集中准确率达到了90%。</a:t>
            </a:r>
          </a:p>
          <a:p>
            <a:pPr algn="just">
              <a:lnSpc>
                <a:spcPts val="3695"/>
              </a:lnSpc>
            </a:pPr>
            <a:r>
              <a:rPr lang="en-US" sz="219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精准率:0.81</a:t>
            </a:r>
          </a:p>
          <a:p>
            <a:pPr algn="just">
              <a:lnSpc>
                <a:spcPts val="3695"/>
              </a:lnSpc>
            </a:pPr>
            <a:r>
              <a:rPr lang="en-US" sz="219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召回率:0.73</a:t>
            </a:r>
          </a:p>
          <a:p>
            <a:pPr algn="just">
              <a:lnSpc>
                <a:spcPts val="3695"/>
              </a:lnSpc>
            </a:pPr>
            <a:r>
              <a:rPr lang="en-US" sz="219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F1 Score: 0.77</a:t>
            </a:r>
          </a:p>
          <a:p>
            <a:pPr algn="just">
              <a:lnSpc>
                <a:spcPts val="3695"/>
              </a:lnSpc>
            </a:pPr>
            <a:r>
              <a:rPr lang="en-US" sz="219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对于流失用户有不错的预测效果。</a:t>
            </a:r>
          </a:p>
          <a:p>
            <a:pPr algn="just">
              <a:lnSpc>
                <a:spcPts val="3695"/>
              </a:lnSpc>
            </a:pPr>
            <a:r>
              <a:rPr lang="en-US" sz="219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同时，通过使用RNN模型，可以对每日新增的数据做出较好的反应。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25062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模型应用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29803" y="1989171"/>
            <a:ext cx="10133621" cy="5801498"/>
          </a:xfrm>
          <a:custGeom>
            <a:avLst/>
            <a:gdLst/>
            <a:ahLst/>
            <a:cxnLst/>
            <a:rect r="r" b="b" t="t" l="l"/>
            <a:pathLst>
              <a:path h="5801498" w="10133621">
                <a:moveTo>
                  <a:pt x="0" y="0"/>
                </a:moveTo>
                <a:lnTo>
                  <a:pt x="10133621" y="0"/>
                </a:lnTo>
                <a:lnTo>
                  <a:pt x="10133621" y="5801498"/>
                </a:lnTo>
                <a:lnTo>
                  <a:pt x="0" y="58014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78773" y="3129143"/>
            <a:ext cx="4355705" cy="412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1"/>
              </a:lnSpc>
            </a:pPr>
            <a:r>
              <a:rPr lang="en-US" sz="217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时间模拟服务：</a:t>
            </a:r>
          </a:p>
          <a:p>
            <a:pPr algn="just">
              <a:lnSpc>
                <a:spcPts val="3661"/>
              </a:lnSpc>
            </a:pPr>
            <a:r>
              <a:rPr lang="en-US" sz="217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由于我们的数据集是一个已有的固定数据集，因此为了实现实时的功能，我们设计了一个时间模拟服务，在后端服务器启动时该服务启动，默认启动时间为2019-6-1，速率1min/s。</a:t>
            </a:r>
          </a:p>
          <a:p>
            <a:pPr algn="just">
              <a:lnSpc>
                <a:spcPts val="3661"/>
              </a:lnSpc>
            </a:pPr>
            <a:r>
              <a:rPr lang="en-US" sz="217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使用该服务可以模拟一个伪当前时间，便于业务的使用。</a:t>
            </a: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25062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模型应用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650738" y="1583462"/>
            <a:ext cx="8900095" cy="7120076"/>
          </a:xfrm>
          <a:custGeom>
            <a:avLst/>
            <a:gdLst/>
            <a:ahLst/>
            <a:cxnLst/>
            <a:rect r="r" b="b" t="t" l="l"/>
            <a:pathLst>
              <a:path h="7120076" w="8900095">
                <a:moveTo>
                  <a:pt x="0" y="0"/>
                </a:moveTo>
                <a:lnTo>
                  <a:pt x="8900095" y="0"/>
                </a:lnTo>
                <a:lnTo>
                  <a:pt x="8900095" y="7120076"/>
                </a:lnTo>
                <a:lnTo>
                  <a:pt x="0" y="712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26522" y="3958780"/>
            <a:ext cx="4355705" cy="2274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61"/>
              </a:lnSpc>
            </a:pPr>
            <a:r>
              <a:rPr lang="en-US" sz="2179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        模型对每日数据预测完成后保存到一张predictions表中，前后端工作较为简单，只需要从当日的predictions表中筛选出预测流失概率最高的用户并返回即可。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544175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离线统计分析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84498" y="2134267"/>
            <a:ext cx="15874802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在数据采集和存储之后，对数据进行批量处理和分析。通常，离线分析并不要求实时处理数据，分析可以在数据积累到一定程度后进行。其特点是适用于大规模的数据处理，能够进行复杂的计算和深入的分析，但其响应时间较长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4498" y="4278545"/>
            <a:ext cx="1558088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延迟性：离线分析的结果不会实时产生，而是批量生成。例如，可以每</a:t>
            </a: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小时、每天、每周或每月进行一次分析。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处理量大：离线分析通常涉及大规模的数据集，适用于长时间跨度的数据分析，如数据挖掘、历史趋势分析等。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数据更新不频繁：由于不要求实时更新数据，分析通常是基于一段时间内积累的数据。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计算复杂：离线分析可以采用更复杂的算法和模型，如机器学习训练、深度学习等，这些算法需要大量的计算资源。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32108">
            <a:off x="15573504" y="164775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30"/>
                </a:lnTo>
                <a:lnTo>
                  <a:pt x="0" y="5904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392429" y="-2245266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132108">
            <a:off x="13084724" y="8030910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670248" y="7973151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6" y="0"/>
                </a:lnTo>
                <a:lnTo>
                  <a:pt x="11397896" y="9076871"/>
                </a:lnTo>
                <a:lnTo>
                  <a:pt x="0" y="9076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19059" y="6564221"/>
            <a:ext cx="3484991" cy="684318"/>
            <a:chOff x="0" y="0"/>
            <a:chExt cx="948568" cy="18626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8568" cy="186262"/>
            </a:xfrm>
            <a:custGeom>
              <a:avLst/>
              <a:gdLst/>
              <a:ahLst/>
              <a:cxnLst/>
              <a:rect r="r" b="b" t="t" l="l"/>
              <a:pathLst>
                <a:path h="186262" w="948568">
                  <a:moveTo>
                    <a:pt x="93131" y="0"/>
                  </a:moveTo>
                  <a:lnTo>
                    <a:pt x="855437" y="0"/>
                  </a:lnTo>
                  <a:cubicBezTo>
                    <a:pt x="906872" y="0"/>
                    <a:pt x="948568" y="41696"/>
                    <a:pt x="948568" y="93131"/>
                  </a:cubicBezTo>
                  <a:lnTo>
                    <a:pt x="948568" y="93131"/>
                  </a:lnTo>
                  <a:cubicBezTo>
                    <a:pt x="948568" y="117831"/>
                    <a:pt x="938756" y="141519"/>
                    <a:pt x="921290" y="158985"/>
                  </a:cubicBezTo>
                  <a:cubicBezTo>
                    <a:pt x="903825" y="176450"/>
                    <a:pt x="880137" y="186262"/>
                    <a:pt x="855437" y="186262"/>
                  </a:cubicBezTo>
                  <a:lnTo>
                    <a:pt x="93131" y="186262"/>
                  </a:lnTo>
                  <a:cubicBezTo>
                    <a:pt x="41696" y="186262"/>
                    <a:pt x="0" y="144566"/>
                    <a:pt x="0" y="93131"/>
                  </a:cubicBezTo>
                  <a:lnTo>
                    <a:pt x="0" y="93131"/>
                  </a:lnTo>
                  <a:cubicBezTo>
                    <a:pt x="0" y="41696"/>
                    <a:pt x="41696" y="0"/>
                    <a:pt x="93131" y="0"/>
                  </a:cubicBezTo>
                  <a:close/>
                </a:path>
              </a:pathLst>
            </a:custGeom>
            <a:solidFill>
              <a:srgbClr val="27426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8568" cy="243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48864" y="6702526"/>
            <a:ext cx="382735" cy="407707"/>
          </a:xfrm>
          <a:custGeom>
            <a:avLst/>
            <a:gdLst/>
            <a:ahLst/>
            <a:cxnLst/>
            <a:rect r="r" b="b" t="t" l="l"/>
            <a:pathLst>
              <a:path h="407707" w="382735">
                <a:moveTo>
                  <a:pt x="0" y="0"/>
                </a:moveTo>
                <a:lnTo>
                  <a:pt x="382735" y="0"/>
                </a:lnTo>
                <a:lnTo>
                  <a:pt x="382735" y="407707"/>
                </a:lnTo>
                <a:lnTo>
                  <a:pt x="0" y="407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60085">
            <a:off x="-4524935" y="-2714083"/>
            <a:ext cx="7808846" cy="6218681"/>
          </a:xfrm>
          <a:custGeom>
            <a:avLst/>
            <a:gdLst/>
            <a:ahLst/>
            <a:cxnLst/>
            <a:rect r="r" b="b" t="t" l="l"/>
            <a:pathLst>
              <a:path h="6218681" w="7808846">
                <a:moveTo>
                  <a:pt x="0" y="0"/>
                </a:moveTo>
                <a:lnTo>
                  <a:pt x="7808846" y="0"/>
                </a:lnTo>
                <a:lnTo>
                  <a:pt x="7808846" y="6218681"/>
                </a:lnTo>
                <a:lnTo>
                  <a:pt x="0" y="62186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757942">
            <a:off x="-9954442" y="-486604"/>
            <a:ext cx="10983142" cy="7207687"/>
            <a:chOff x="0" y="0"/>
            <a:chExt cx="812800" cy="533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3441730" y="6645376"/>
            <a:ext cx="240984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汇报组：4组</a:t>
            </a:r>
          </a:p>
        </p:txBody>
      </p:sp>
      <p:grpSp>
        <p:nvGrpSpPr>
          <p:cNvPr name="Group 15" id="15"/>
          <p:cNvGrpSpPr/>
          <p:nvPr/>
        </p:nvGrpSpPr>
        <p:grpSpPr>
          <a:xfrm rot="-757942">
            <a:off x="15051827" y="6428797"/>
            <a:ext cx="10983142" cy="7207687"/>
            <a:chOff x="0" y="0"/>
            <a:chExt cx="812800" cy="533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519059" y="3880250"/>
            <a:ext cx="10593821" cy="212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240"/>
              </a:lnSpc>
            </a:pPr>
            <a:r>
              <a:rPr lang="en-US" sz="12402" b="true">
                <a:solidFill>
                  <a:srgbClr val="1E1E1E"/>
                </a:solidFill>
                <a:latin typeface="思源黑体 1 Bold"/>
                <a:ea typeface="思源黑体 1 Bold"/>
                <a:cs typeface="思源黑体 1 Bold"/>
                <a:sym typeface="思源黑体 1 Bold"/>
              </a:rPr>
              <a:t>THANK YOU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519059" y="3372861"/>
            <a:ext cx="8799234" cy="807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4"/>
              </a:lnSpc>
            </a:pPr>
            <a:r>
              <a:rPr lang="en-US" sz="4400">
                <a:solidFill>
                  <a:srgbClr val="5684B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谢谢观看</a:t>
            </a:r>
            <a:r>
              <a:rPr lang="en-US" sz="4400">
                <a:solidFill>
                  <a:srgbClr val="5684B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 汇报完毕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544175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在线统计分析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84498" y="2134267"/>
            <a:ext cx="1587480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对实时流入的数据进行处理和分析，强调数据处理的即时性和快速反馈。在线分析通常要求系统能即时响应，适用于需要快速决策或实时反馈的场景。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4498" y="3583875"/>
            <a:ext cx="15580887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实时性：在线分析能够对新近到达的数据进行快速处理和反馈，通常以秒级或毫秒级响应。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数据流动性：在线分析处理的数据往往是流数据，数据源是动态变化的，且数据量可能是持续增加的。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计算要求低：在线分析通常不进行复杂计算，而是快速计算一些指标和维度。比如，可以实时更新用户在线行为的统计数据。</a:t>
            </a:r>
          </a:p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实时更新：在线分析系统通常会不断接收新的数据，并即时更新分析结果，应用更为广泛，尤其在互动性较强的场景中。</a:t>
            </a:r>
          </a:p>
          <a:p>
            <a:pPr algn="just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544175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整体统计分析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81742" y="3072133"/>
            <a:ext cx="7169133" cy="4328364"/>
          </a:xfrm>
          <a:custGeom>
            <a:avLst/>
            <a:gdLst/>
            <a:ahLst/>
            <a:cxnLst/>
            <a:rect r="r" b="b" t="t" l="l"/>
            <a:pathLst>
              <a:path h="4328364" w="7169133">
                <a:moveTo>
                  <a:pt x="0" y="0"/>
                </a:moveTo>
                <a:lnTo>
                  <a:pt x="7169133" y="0"/>
                </a:lnTo>
                <a:lnTo>
                  <a:pt x="7169133" y="4328364"/>
                </a:lnTo>
                <a:lnTo>
                  <a:pt x="0" y="43283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86956" y="3072133"/>
            <a:ext cx="7095679" cy="4328364"/>
          </a:xfrm>
          <a:custGeom>
            <a:avLst/>
            <a:gdLst/>
            <a:ahLst/>
            <a:cxnLst/>
            <a:rect r="r" b="b" t="t" l="l"/>
            <a:pathLst>
              <a:path h="4328364" w="7095679">
                <a:moveTo>
                  <a:pt x="0" y="0"/>
                </a:moveTo>
                <a:lnTo>
                  <a:pt x="7095679" y="0"/>
                </a:lnTo>
                <a:lnTo>
                  <a:pt x="7095679" y="4328364"/>
                </a:lnTo>
                <a:lnTo>
                  <a:pt x="0" y="43283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902808" y="7619896"/>
            <a:ext cx="17270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离线分析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471294" y="7619896"/>
            <a:ext cx="172700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00F0D"/>
                </a:solidFill>
                <a:latin typeface="字由点字典黑"/>
                <a:ea typeface="字由点字典黑"/>
                <a:cs typeface="字由点字典黑"/>
                <a:sym typeface="字由点字典黑"/>
              </a:rPr>
              <a:t>在线分析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18438" y="821682"/>
            <a:ext cx="425062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60"/>
              </a:lnSpc>
            </a:pPr>
            <a:r>
              <a:rPr lang="en-US" sz="5300">
                <a:solidFill>
                  <a:srgbClr val="100F0D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具体商家分析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244989">
            <a:off x="-2170170" y="785289"/>
            <a:ext cx="3023447" cy="2407763"/>
          </a:xfrm>
          <a:custGeom>
            <a:avLst/>
            <a:gdLst/>
            <a:ahLst/>
            <a:cxnLst/>
            <a:rect r="r" b="b" t="t" l="l"/>
            <a:pathLst>
              <a:path h="2407763" w="3023447">
                <a:moveTo>
                  <a:pt x="0" y="0"/>
                </a:moveTo>
                <a:lnTo>
                  <a:pt x="3023447" y="0"/>
                </a:lnTo>
                <a:lnTo>
                  <a:pt x="3023447" y="2407763"/>
                </a:lnTo>
                <a:lnTo>
                  <a:pt x="0" y="24077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244989">
            <a:off x="-2949154" y="-3047199"/>
            <a:ext cx="5898308" cy="4697198"/>
          </a:xfrm>
          <a:custGeom>
            <a:avLst/>
            <a:gdLst/>
            <a:ahLst/>
            <a:cxnLst/>
            <a:rect r="r" b="b" t="t" l="l"/>
            <a:pathLst>
              <a:path h="4697198" w="5898308">
                <a:moveTo>
                  <a:pt x="0" y="0"/>
                </a:moveTo>
                <a:lnTo>
                  <a:pt x="5898308" y="0"/>
                </a:lnTo>
                <a:lnTo>
                  <a:pt x="5898308" y="4697198"/>
                </a:lnTo>
                <a:lnTo>
                  <a:pt x="0" y="46971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-757942">
            <a:off x="-3841956" y="-105739"/>
            <a:ext cx="4596450" cy="3016421"/>
            <a:chOff x="0" y="0"/>
            <a:chExt cx="812800" cy="533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927236" y="1989171"/>
            <a:ext cx="11517787" cy="7572945"/>
          </a:xfrm>
          <a:custGeom>
            <a:avLst/>
            <a:gdLst/>
            <a:ahLst/>
            <a:cxnLst/>
            <a:rect r="r" b="b" t="t" l="l"/>
            <a:pathLst>
              <a:path h="7572945" w="11517787">
                <a:moveTo>
                  <a:pt x="0" y="0"/>
                </a:moveTo>
                <a:lnTo>
                  <a:pt x="11517787" y="0"/>
                </a:lnTo>
                <a:lnTo>
                  <a:pt x="11517787" y="7572944"/>
                </a:lnTo>
                <a:lnTo>
                  <a:pt x="0" y="7572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197717">
            <a:off x="13377888" y="-1118442"/>
            <a:ext cx="8441713" cy="8104044"/>
          </a:xfrm>
          <a:custGeom>
            <a:avLst/>
            <a:gdLst/>
            <a:ahLst/>
            <a:cxnLst/>
            <a:rect r="r" b="b" t="t" l="l"/>
            <a:pathLst>
              <a:path h="8104044" w="8441713">
                <a:moveTo>
                  <a:pt x="0" y="0"/>
                </a:moveTo>
                <a:lnTo>
                  <a:pt x="8441712" y="0"/>
                </a:lnTo>
                <a:lnTo>
                  <a:pt x="8441712" y="8104044"/>
                </a:lnTo>
                <a:lnTo>
                  <a:pt x="0" y="810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32108">
            <a:off x="10531410" y="8374974"/>
            <a:ext cx="6150968" cy="5904929"/>
          </a:xfrm>
          <a:custGeom>
            <a:avLst/>
            <a:gdLst/>
            <a:ahLst/>
            <a:cxnLst/>
            <a:rect r="r" b="b" t="t" l="l"/>
            <a:pathLst>
              <a:path h="5904929" w="6150968">
                <a:moveTo>
                  <a:pt x="0" y="0"/>
                </a:moveTo>
                <a:lnTo>
                  <a:pt x="6150968" y="0"/>
                </a:lnTo>
                <a:lnTo>
                  <a:pt x="6150968" y="5904929"/>
                </a:lnTo>
                <a:lnTo>
                  <a:pt x="0" y="5904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70248" y="7973151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6" y="0"/>
                </a:lnTo>
                <a:lnTo>
                  <a:pt x="11397896" y="9076871"/>
                </a:lnTo>
                <a:lnTo>
                  <a:pt x="0" y="90768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244989">
            <a:off x="-4103800" y="-3109340"/>
            <a:ext cx="7808846" cy="6218681"/>
          </a:xfrm>
          <a:custGeom>
            <a:avLst/>
            <a:gdLst/>
            <a:ahLst/>
            <a:cxnLst/>
            <a:rect r="r" b="b" t="t" l="l"/>
            <a:pathLst>
              <a:path h="6218681" w="7808846">
                <a:moveTo>
                  <a:pt x="0" y="0"/>
                </a:moveTo>
                <a:lnTo>
                  <a:pt x="7808846" y="0"/>
                </a:lnTo>
                <a:lnTo>
                  <a:pt x="7808846" y="6218680"/>
                </a:lnTo>
                <a:lnTo>
                  <a:pt x="0" y="6218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757942">
            <a:off x="-9990659" y="207471"/>
            <a:ext cx="10983142" cy="7207687"/>
            <a:chOff x="0" y="0"/>
            <a:chExt cx="812800" cy="533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757942">
            <a:off x="15758062" y="4190159"/>
            <a:ext cx="10983142" cy="7207687"/>
            <a:chOff x="0" y="0"/>
            <a:chExt cx="812800" cy="533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7989" cy="537638"/>
            </a:xfrm>
            <a:custGeom>
              <a:avLst/>
              <a:gdLst/>
              <a:ahLst/>
              <a:cxnLst/>
              <a:rect r="r" b="b" t="t" l="l"/>
              <a:pathLst>
                <a:path h="537638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8909"/>
                    <a:pt x="603543" y="38564"/>
                    <a:pt x="623736" y="87090"/>
                  </a:cubicBezTo>
                  <a:cubicBezTo>
                    <a:pt x="742003" y="80618"/>
                    <a:pt x="827989" y="172373"/>
                    <a:pt x="775586" y="262426"/>
                  </a:cubicBezTo>
                  <a:cubicBezTo>
                    <a:pt x="793012" y="281349"/>
                    <a:pt x="807550" y="302517"/>
                    <a:pt x="812800" y="330926"/>
                  </a:cubicBezTo>
                  <a:cubicBezTo>
                    <a:pt x="812800" y="339065"/>
                    <a:pt x="812800" y="347184"/>
                    <a:pt x="812800" y="355321"/>
                  </a:cubicBezTo>
                  <a:cubicBezTo>
                    <a:pt x="797154" y="427627"/>
                    <a:pt x="729827" y="476486"/>
                    <a:pt x="619295" y="463333"/>
                  </a:cubicBezTo>
                  <a:cubicBezTo>
                    <a:pt x="590856" y="500459"/>
                    <a:pt x="540252" y="537638"/>
                    <a:pt x="461507" y="533008"/>
                  </a:cubicBezTo>
                  <a:cubicBezTo>
                    <a:pt x="420804" y="530570"/>
                    <a:pt x="392488" y="516453"/>
                    <a:pt x="367697" y="499302"/>
                  </a:cubicBezTo>
                  <a:cubicBezTo>
                    <a:pt x="341584" y="513559"/>
                    <a:pt x="313304" y="524747"/>
                    <a:pt x="272443" y="524871"/>
                  </a:cubicBezTo>
                  <a:cubicBezTo>
                    <a:pt x="177910" y="525082"/>
                    <a:pt x="114672" y="470155"/>
                    <a:pt x="113139" y="394815"/>
                  </a:cubicBezTo>
                  <a:cubicBezTo>
                    <a:pt x="52367" y="377190"/>
                    <a:pt x="11206" y="344291"/>
                    <a:pt x="0" y="287995"/>
                  </a:cubicBezTo>
                  <a:cubicBezTo>
                    <a:pt x="0" y="279858"/>
                    <a:pt x="0" y="271704"/>
                    <a:pt x="0" y="263601"/>
                  </a:cubicBezTo>
                  <a:cubicBezTo>
                    <a:pt x="12369" y="207816"/>
                    <a:pt x="51292" y="172776"/>
                    <a:pt x="116099" y="157922"/>
                  </a:cubicBezTo>
                  <a:cubicBezTo>
                    <a:pt x="112205" y="63818"/>
                    <a:pt x="241837" y="5016"/>
                    <a:pt x="348333" y="46474"/>
                  </a:cubicBezTo>
                  <a:cubicBezTo>
                    <a:pt x="373689" y="25973"/>
                    <a:pt x="409562" y="3613"/>
                    <a:pt x="4614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7426B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38100" y="31750"/>
              <a:ext cx="736600" cy="425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221561" y="4415679"/>
            <a:ext cx="8363499" cy="1472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880"/>
              </a:lnSpc>
              <a:spcBef>
                <a:spcPct val="0"/>
              </a:spcBef>
            </a:pPr>
            <a:r>
              <a:rPr lang="en-US" sz="9000">
                <a:solidFill>
                  <a:srgbClr val="1E1E1E"/>
                </a:solidFill>
                <a:latin typeface="字由点字倔强黑"/>
                <a:ea typeface="字由点字倔强黑"/>
                <a:cs typeface="字由点字倔强黑"/>
                <a:sym typeface="字由点字倔强黑"/>
              </a:rPr>
              <a:t>欺诈识别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228925" y="3345876"/>
            <a:ext cx="2793806" cy="1034779"/>
            <a:chOff x="0" y="0"/>
            <a:chExt cx="2194484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94483" cy="812800"/>
            </a:xfrm>
            <a:custGeom>
              <a:avLst/>
              <a:gdLst/>
              <a:ahLst/>
              <a:cxnLst/>
              <a:rect r="r" b="b" t="t" l="l"/>
              <a:pathLst>
                <a:path h="812800" w="2194483">
                  <a:moveTo>
                    <a:pt x="2194483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2194483" y="624840"/>
                  </a:lnTo>
                  <a:lnTo>
                    <a:pt x="2194483" y="0"/>
                  </a:lnTo>
                  <a:close/>
                </a:path>
              </a:pathLst>
            </a:custGeom>
            <a:solidFill>
              <a:srgbClr val="27426B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2194484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07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3412170" y="3427746"/>
            <a:ext cx="2427315" cy="549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55"/>
              </a:lnSpc>
              <a:spcBef>
                <a:spcPct val="0"/>
              </a:spcBef>
            </a:pPr>
            <a:r>
              <a:rPr lang="en-US" sz="3299">
                <a:solidFill>
                  <a:srgbClr val="FFFFFF"/>
                </a:solidFill>
                <a:latin typeface="思源黑体 1"/>
                <a:ea typeface="思源黑体 1"/>
                <a:cs typeface="思源黑体 1"/>
                <a:sym typeface="思源黑体 1"/>
              </a:rPr>
              <a:t>第二章节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21561" y="5945394"/>
            <a:ext cx="6144198" cy="706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6"/>
              </a:lnSpc>
            </a:pPr>
            <a:r>
              <a:rPr lang="en-US" sz="1700">
                <a:solidFill>
                  <a:srgbClr val="1E1E1E"/>
                </a:solidFill>
                <a:latin typeface="思源黑体 2"/>
                <a:ea typeface="思源黑体 2"/>
                <a:cs typeface="思源黑体 2"/>
                <a:sym typeface="思源黑体 2"/>
              </a:rPr>
              <a:t>检测欺诈交易</a:t>
            </a:r>
          </a:p>
          <a:p>
            <a:pPr algn="just">
              <a:lnSpc>
                <a:spcPts val="2856"/>
              </a:lnSpc>
            </a:pPr>
          </a:p>
        </p:txBody>
      </p:sp>
      <p:sp>
        <p:nvSpPr>
          <p:cNvPr name="Freeform 18" id="18"/>
          <p:cNvSpPr/>
          <p:nvPr/>
        </p:nvSpPr>
        <p:spPr>
          <a:xfrm flipH="false" flipV="false" rot="3229331">
            <a:off x="9990435" y="-5725674"/>
            <a:ext cx="11397897" cy="9076871"/>
          </a:xfrm>
          <a:custGeom>
            <a:avLst/>
            <a:gdLst/>
            <a:ahLst/>
            <a:cxnLst/>
            <a:rect r="r" b="b" t="t" l="l"/>
            <a:pathLst>
              <a:path h="9076871" w="11397897">
                <a:moveTo>
                  <a:pt x="0" y="0"/>
                </a:moveTo>
                <a:lnTo>
                  <a:pt x="11397897" y="0"/>
                </a:lnTo>
                <a:lnTo>
                  <a:pt x="11397897" y="9076870"/>
                </a:lnTo>
                <a:lnTo>
                  <a:pt x="0" y="90768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DAGaJZ9wwfQ</dc:identifier>
  <dcterms:modified xsi:type="dcterms:W3CDTF">2011-08-01T06:04:30Z</dcterms:modified>
  <cp:revision>1</cp:revision>
  <dc:title>蓝色莫兰迪简约课堂展示课件学术汇报通用ppt演示文稿</dc:title>
</cp:coreProperties>
</file>